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5" r:id="rId2"/>
    <p:sldMasterId id="2147483690" r:id="rId3"/>
    <p:sldMasterId id="2147483705" r:id="rId4"/>
    <p:sldMasterId id="2147483720" r:id="rId5"/>
  </p:sldMasterIdLst>
  <p:notesMasterIdLst>
    <p:notesMasterId r:id="rId65"/>
  </p:notesMasterIdLst>
  <p:sldIdLst>
    <p:sldId id="256" r:id="rId6"/>
    <p:sldId id="321" r:id="rId7"/>
    <p:sldId id="322" r:id="rId8"/>
    <p:sldId id="347" r:id="rId9"/>
    <p:sldId id="308" r:id="rId10"/>
    <p:sldId id="268" r:id="rId11"/>
    <p:sldId id="267" r:id="rId12"/>
    <p:sldId id="323" r:id="rId13"/>
    <p:sldId id="318" r:id="rId14"/>
    <p:sldId id="271" r:id="rId15"/>
    <p:sldId id="273" r:id="rId16"/>
    <p:sldId id="296" r:id="rId17"/>
    <p:sldId id="274" r:id="rId18"/>
    <p:sldId id="348" r:id="rId19"/>
    <p:sldId id="276" r:id="rId20"/>
    <p:sldId id="277" r:id="rId21"/>
    <p:sldId id="278" r:id="rId22"/>
    <p:sldId id="279" r:id="rId23"/>
    <p:sldId id="280" r:id="rId24"/>
    <p:sldId id="297" r:id="rId25"/>
    <p:sldId id="281" r:id="rId26"/>
    <p:sldId id="298" r:id="rId27"/>
    <p:sldId id="324" r:id="rId28"/>
    <p:sldId id="282" r:id="rId29"/>
    <p:sldId id="299" r:id="rId30"/>
    <p:sldId id="301" r:id="rId31"/>
    <p:sldId id="293" r:id="rId32"/>
    <p:sldId id="294" r:id="rId33"/>
    <p:sldId id="288" r:id="rId34"/>
    <p:sldId id="328" r:id="rId35"/>
    <p:sldId id="325" r:id="rId36"/>
    <p:sldId id="302" r:id="rId37"/>
    <p:sldId id="305" r:id="rId38"/>
    <p:sldId id="326" r:id="rId39"/>
    <p:sldId id="314" r:id="rId40"/>
    <p:sldId id="312" r:id="rId41"/>
    <p:sldId id="315" r:id="rId42"/>
    <p:sldId id="269" r:id="rId43"/>
    <p:sldId id="306" r:id="rId44"/>
    <p:sldId id="320" r:id="rId45"/>
    <p:sldId id="327" r:id="rId46"/>
    <p:sldId id="260" r:id="rId47"/>
    <p:sldId id="332" r:id="rId48"/>
    <p:sldId id="330" r:id="rId49"/>
    <p:sldId id="331" r:id="rId50"/>
    <p:sldId id="329" r:id="rId51"/>
    <p:sldId id="333" r:id="rId52"/>
    <p:sldId id="334" r:id="rId53"/>
    <p:sldId id="337" r:id="rId54"/>
    <p:sldId id="339" r:id="rId55"/>
    <p:sldId id="335" r:id="rId56"/>
    <p:sldId id="346" r:id="rId57"/>
    <p:sldId id="340" r:id="rId58"/>
    <p:sldId id="341" r:id="rId59"/>
    <p:sldId id="342" r:id="rId60"/>
    <p:sldId id="343" r:id="rId61"/>
    <p:sldId id="344" r:id="rId62"/>
    <p:sldId id="349" r:id="rId63"/>
    <p:sldId id="336" r:id="rId64"/>
  </p:sldIdLst>
  <p:sldSz cx="12192000" cy="6858000"/>
  <p:notesSz cx="6858000" cy="9144000"/>
  <p:embeddedFontLst>
    <p:embeddedFont>
      <p:font typeface="Calibri" panose="020F0502020204030204" pitchFamily="34" charset="0"/>
      <p:regular r:id="rId66"/>
      <p:bold r:id="rId67"/>
      <p:italic r:id="rId68"/>
      <p:boldItalic r:id="rId69"/>
    </p:embeddedFont>
    <p:embeddedFont>
      <p:font typeface="Cambria Math" panose="02040503050406030204" pitchFamily="18" charset="0"/>
      <p:regular r:id="rId70"/>
    </p:embeddedFont>
    <p:embeddedFont>
      <p:font typeface="Century Gothic" panose="020B0502020202020204" pitchFamily="34" charset="0"/>
      <p:regular r:id="rId71"/>
      <p:bold r:id="rId72"/>
      <p:italic r:id="rId73"/>
      <p:boldItalic r:id="rId74"/>
    </p:embeddedFont>
    <p:embeddedFont>
      <p:font typeface="Colonna MT" panose="04020805060202030203" pitchFamily="82" charset="0"/>
      <p:regular r:id="rId75"/>
    </p:embeddedFont>
    <p:embeddedFont>
      <p:font typeface="Consolas" panose="020B0609020204030204" pitchFamily="49" charset="0"/>
      <p:regular r:id="rId76"/>
      <p:bold r:id="rId77"/>
      <p:italic r:id="rId78"/>
      <p:boldItalic r:id="rId79"/>
    </p:embeddedFont>
    <p:embeddedFont>
      <p:font typeface="Edwardian Script ITC" panose="030303020407070D0804" pitchFamily="66" charset="0"/>
      <p:regular r:id="rId80"/>
    </p:embeddedFont>
    <p:embeddedFont>
      <p:font typeface="Wingdings 2" panose="05020102010507070707" pitchFamily="18" charset="2"/>
      <p:regular r:id="rId81"/>
    </p:embeddedFont>
    <p:embeddedFont>
      <p:font typeface="等线" panose="02010600030101010101" pitchFamily="2" charset="-122"/>
      <p:regular r:id="rId82"/>
      <p:bold r:id="rId8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008A"/>
    <a:srgbClr val="FC7E7E"/>
    <a:srgbClr val="FF0000"/>
    <a:srgbClr val="FFACAC"/>
    <a:srgbClr val="150264"/>
    <a:srgbClr val="0F007B"/>
    <a:srgbClr val="0E007B"/>
    <a:srgbClr val="FFFFFF"/>
    <a:srgbClr val="BCB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9872" autoAdjust="0"/>
  </p:normalViewPr>
  <p:slideViewPr>
    <p:cSldViewPr snapToGrid="0">
      <p:cViewPr varScale="1">
        <p:scale>
          <a:sx n="99" d="100"/>
          <a:sy n="99" d="100"/>
        </p:scale>
        <p:origin x="1044" y="8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3.fntdata"/><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1.fntdata"/><Relationship Id="rId7" Type="http://schemas.openxmlformats.org/officeDocument/2006/relationships/slide" Target="slides/slide2.xml"/><Relationship Id="rId71"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fntdata"/><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font" Target="fonts/font17.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defRPr>
            </a:lvl1pPr>
          </a:lstStyle>
          <a:p>
            <a:fld id="{56E9EB67-D471-4AAA-966B-82A8A9DB4982}" type="datetimeFigureOut">
              <a:rPr lang="zh-CN" altLang="en-US" smtClean="0"/>
              <a:pPr/>
              <a:t>2022/4/18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defRPr>
            </a:lvl1pPr>
          </a:lstStyle>
          <a:p>
            <a:fld id="{62307351-DFF5-46A5-8276-46FD1071D81A}" type="slidenum">
              <a:rPr lang="zh-CN" altLang="en-US" smtClean="0"/>
              <a:pPr/>
              <a:t>‹#›</a:t>
            </a:fld>
            <a:endParaRPr lang="zh-CN" altLang="en-US" dirty="0"/>
          </a:p>
        </p:txBody>
      </p:sp>
    </p:spTree>
    <p:extLst>
      <p:ext uri="{BB962C8B-B14F-4D97-AF65-F5344CB8AC3E}">
        <p14:creationId xmlns:p14="http://schemas.microsoft.com/office/powerpoint/2010/main" val="178915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a:t>
            </a:fld>
            <a:endParaRPr lang="zh-CN" altLang="en-US"/>
          </a:p>
        </p:txBody>
      </p:sp>
    </p:spTree>
    <p:extLst>
      <p:ext uri="{BB962C8B-B14F-4D97-AF65-F5344CB8AC3E}">
        <p14:creationId xmlns:p14="http://schemas.microsoft.com/office/powerpoint/2010/main" val="19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14</a:t>
            </a:fld>
            <a:endParaRPr lang="zh-CN" altLang="en-US"/>
          </a:p>
        </p:txBody>
      </p:sp>
    </p:spTree>
    <p:extLst>
      <p:ext uri="{BB962C8B-B14F-4D97-AF65-F5344CB8AC3E}">
        <p14:creationId xmlns:p14="http://schemas.microsoft.com/office/powerpoint/2010/main" val="3551290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15</a:t>
            </a:fld>
            <a:endParaRPr lang="zh-CN" altLang="en-US"/>
          </a:p>
        </p:txBody>
      </p:sp>
    </p:spTree>
    <p:extLst>
      <p:ext uri="{BB962C8B-B14F-4D97-AF65-F5344CB8AC3E}">
        <p14:creationId xmlns:p14="http://schemas.microsoft.com/office/powerpoint/2010/main" val="173521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16</a:t>
            </a:fld>
            <a:endParaRPr lang="zh-CN" altLang="en-US"/>
          </a:p>
        </p:txBody>
      </p:sp>
    </p:spTree>
    <p:extLst>
      <p:ext uri="{BB962C8B-B14F-4D97-AF65-F5344CB8AC3E}">
        <p14:creationId xmlns:p14="http://schemas.microsoft.com/office/powerpoint/2010/main" val="322561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17</a:t>
            </a:fld>
            <a:endParaRPr lang="zh-CN" altLang="en-US"/>
          </a:p>
        </p:txBody>
      </p:sp>
    </p:spTree>
    <p:extLst>
      <p:ext uri="{BB962C8B-B14F-4D97-AF65-F5344CB8AC3E}">
        <p14:creationId xmlns:p14="http://schemas.microsoft.com/office/powerpoint/2010/main" val="297079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18</a:t>
            </a:fld>
            <a:endParaRPr lang="zh-CN" altLang="en-US"/>
          </a:p>
        </p:txBody>
      </p:sp>
    </p:spTree>
    <p:extLst>
      <p:ext uri="{BB962C8B-B14F-4D97-AF65-F5344CB8AC3E}">
        <p14:creationId xmlns:p14="http://schemas.microsoft.com/office/powerpoint/2010/main" val="17155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20</a:t>
            </a:fld>
            <a:endParaRPr lang="zh-CN" altLang="en-US"/>
          </a:p>
        </p:txBody>
      </p:sp>
    </p:spTree>
    <p:extLst>
      <p:ext uri="{BB962C8B-B14F-4D97-AF65-F5344CB8AC3E}">
        <p14:creationId xmlns:p14="http://schemas.microsoft.com/office/powerpoint/2010/main" val="2182500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21</a:t>
            </a:fld>
            <a:endParaRPr lang="zh-CN" altLang="en-US"/>
          </a:p>
        </p:txBody>
      </p:sp>
    </p:spTree>
    <p:extLst>
      <p:ext uri="{BB962C8B-B14F-4D97-AF65-F5344CB8AC3E}">
        <p14:creationId xmlns:p14="http://schemas.microsoft.com/office/powerpoint/2010/main" val="1269379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22</a:t>
            </a:fld>
            <a:endParaRPr lang="zh-CN" altLang="en-US"/>
          </a:p>
        </p:txBody>
      </p:sp>
    </p:spTree>
    <p:extLst>
      <p:ext uri="{BB962C8B-B14F-4D97-AF65-F5344CB8AC3E}">
        <p14:creationId xmlns:p14="http://schemas.microsoft.com/office/powerpoint/2010/main" val="504222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24</a:t>
            </a:fld>
            <a:endParaRPr lang="zh-CN" altLang="en-US"/>
          </a:p>
        </p:txBody>
      </p:sp>
    </p:spTree>
    <p:extLst>
      <p:ext uri="{BB962C8B-B14F-4D97-AF65-F5344CB8AC3E}">
        <p14:creationId xmlns:p14="http://schemas.microsoft.com/office/powerpoint/2010/main" val="1899681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25</a:t>
            </a:fld>
            <a:endParaRPr lang="zh-CN" altLang="en-US"/>
          </a:p>
        </p:txBody>
      </p:sp>
    </p:spTree>
    <p:extLst>
      <p:ext uri="{BB962C8B-B14F-4D97-AF65-F5344CB8AC3E}">
        <p14:creationId xmlns:p14="http://schemas.microsoft.com/office/powerpoint/2010/main" val="318524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14890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26</a:t>
            </a:fld>
            <a:endParaRPr lang="zh-CN" altLang="en-US"/>
          </a:p>
        </p:txBody>
      </p:sp>
    </p:spTree>
    <p:extLst>
      <p:ext uri="{BB962C8B-B14F-4D97-AF65-F5344CB8AC3E}">
        <p14:creationId xmlns:p14="http://schemas.microsoft.com/office/powerpoint/2010/main" val="1164142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27</a:t>
            </a:fld>
            <a:endParaRPr lang="zh-CN" altLang="en-US"/>
          </a:p>
        </p:txBody>
      </p:sp>
    </p:spTree>
    <p:extLst>
      <p:ext uri="{BB962C8B-B14F-4D97-AF65-F5344CB8AC3E}">
        <p14:creationId xmlns:p14="http://schemas.microsoft.com/office/powerpoint/2010/main" val="1763592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t>28</a:t>
            </a:fld>
            <a:endParaRPr lang="zh-CN" altLang="en-US"/>
          </a:p>
        </p:txBody>
      </p:sp>
    </p:spTree>
    <p:extLst>
      <p:ext uri="{BB962C8B-B14F-4D97-AF65-F5344CB8AC3E}">
        <p14:creationId xmlns:p14="http://schemas.microsoft.com/office/powerpoint/2010/main" val="1673809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29</a:t>
            </a:fld>
            <a:endParaRPr lang="x-none"/>
          </a:p>
        </p:txBody>
      </p:sp>
    </p:spTree>
    <p:extLst>
      <p:ext uri="{BB962C8B-B14F-4D97-AF65-F5344CB8AC3E}">
        <p14:creationId xmlns:p14="http://schemas.microsoft.com/office/powerpoint/2010/main" val="1180561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30</a:t>
            </a:fld>
            <a:endParaRPr lang="x-none"/>
          </a:p>
        </p:txBody>
      </p:sp>
    </p:spTree>
    <p:extLst>
      <p:ext uri="{BB962C8B-B14F-4D97-AF65-F5344CB8AC3E}">
        <p14:creationId xmlns:p14="http://schemas.microsoft.com/office/powerpoint/2010/main" val="2991190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32</a:t>
            </a:fld>
            <a:endParaRPr lang="x-none"/>
          </a:p>
        </p:txBody>
      </p:sp>
    </p:spTree>
    <p:extLst>
      <p:ext uri="{BB962C8B-B14F-4D97-AF65-F5344CB8AC3E}">
        <p14:creationId xmlns:p14="http://schemas.microsoft.com/office/powerpoint/2010/main" val="687521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33</a:t>
            </a:fld>
            <a:endParaRPr lang="x-none"/>
          </a:p>
        </p:txBody>
      </p:sp>
    </p:spTree>
    <p:extLst>
      <p:ext uri="{BB962C8B-B14F-4D97-AF65-F5344CB8AC3E}">
        <p14:creationId xmlns:p14="http://schemas.microsoft.com/office/powerpoint/2010/main" val="3168128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35</a:t>
            </a:fld>
            <a:endParaRPr lang="zh-CN" altLang="en-US"/>
          </a:p>
        </p:txBody>
      </p:sp>
    </p:spTree>
    <p:extLst>
      <p:ext uri="{BB962C8B-B14F-4D97-AF65-F5344CB8AC3E}">
        <p14:creationId xmlns:p14="http://schemas.microsoft.com/office/powerpoint/2010/main" val="2857677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36</a:t>
            </a:fld>
            <a:endParaRPr lang="zh-CN" altLang="en-US"/>
          </a:p>
        </p:txBody>
      </p:sp>
    </p:spTree>
    <p:extLst>
      <p:ext uri="{BB962C8B-B14F-4D97-AF65-F5344CB8AC3E}">
        <p14:creationId xmlns:p14="http://schemas.microsoft.com/office/powerpoint/2010/main" val="1271433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37</a:t>
            </a:fld>
            <a:endParaRPr lang="zh-CN" altLang="en-US"/>
          </a:p>
        </p:txBody>
      </p:sp>
    </p:spTree>
    <p:extLst>
      <p:ext uri="{BB962C8B-B14F-4D97-AF65-F5344CB8AC3E}">
        <p14:creationId xmlns:p14="http://schemas.microsoft.com/office/powerpoint/2010/main" val="39908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5</a:t>
            </a:fld>
            <a:endParaRPr lang="zh-CN" altLang="en-US"/>
          </a:p>
        </p:txBody>
      </p:sp>
    </p:spTree>
    <p:extLst>
      <p:ext uri="{BB962C8B-B14F-4D97-AF65-F5344CB8AC3E}">
        <p14:creationId xmlns:p14="http://schemas.microsoft.com/office/powerpoint/2010/main" val="176522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38</a:t>
            </a:fld>
            <a:endParaRPr lang="zh-CN" altLang="en-US"/>
          </a:p>
        </p:txBody>
      </p:sp>
    </p:spTree>
    <p:extLst>
      <p:ext uri="{BB962C8B-B14F-4D97-AF65-F5344CB8AC3E}">
        <p14:creationId xmlns:p14="http://schemas.microsoft.com/office/powerpoint/2010/main" val="928492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39</a:t>
            </a:fld>
            <a:endParaRPr lang="zh-CN" altLang="en-US"/>
          </a:p>
        </p:txBody>
      </p:sp>
    </p:spTree>
    <p:extLst>
      <p:ext uri="{BB962C8B-B14F-4D97-AF65-F5344CB8AC3E}">
        <p14:creationId xmlns:p14="http://schemas.microsoft.com/office/powerpoint/2010/main" val="4285118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p>
        </p:txBody>
      </p:sp>
      <p:sp>
        <p:nvSpPr>
          <p:cNvPr id="4" name="灯片编号占位符 3"/>
          <p:cNvSpPr>
            <a:spLocks noGrp="1"/>
          </p:cNvSpPr>
          <p:nvPr>
            <p:ph type="sldNum" sz="quarter" idx="10"/>
          </p:nvPr>
        </p:nvSpPr>
        <p:spPr/>
        <p:txBody>
          <a:bodyPr/>
          <a:lstStyle/>
          <a:p>
            <a:fld id="{AB40A8E3-4AF7-4426-A464-D4E85AD92AB0}" type="slidenum">
              <a:rPr lang="zh-CN" altLang="en-US" smtClean="0"/>
              <a:t>40</a:t>
            </a:fld>
            <a:endParaRPr lang="zh-CN" altLang="en-US"/>
          </a:p>
        </p:txBody>
      </p:sp>
    </p:spTree>
    <p:extLst>
      <p:ext uri="{BB962C8B-B14F-4D97-AF65-F5344CB8AC3E}">
        <p14:creationId xmlns:p14="http://schemas.microsoft.com/office/powerpoint/2010/main" val="423403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42</a:t>
            </a:fld>
            <a:endParaRPr lang="zh-CN" altLang="en-US"/>
          </a:p>
        </p:txBody>
      </p:sp>
    </p:spTree>
    <p:extLst>
      <p:ext uri="{BB962C8B-B14F-4D97-AF65-F5344CB8AC3E}">
        <p14:creationId xmlns:p14="http://schemas.microsoft.com/office/powerpoint/2010/main" val="108493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43</a:t>
            </a:fld>
            <a:endParaRPr lang="zh-CN" altLang="en-US"/>
          </a:p>
        </p:txBody>
      </p:sp>
    </p:spTree>
    <p:extLst>
      <p:ext uri="{BB962C8B-B14F-4D97-AF65-F5344CB8AC3E}">
        <p14:creationId xmlns:p14="http://schemas.microsoft.com/office/powerpoint/2010/main" val="3971031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解释没有必要继续细讲，假设在这个架构下是显然的，口头讲即可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38009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2839484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addition, we conduct some improvements on our model to make our model direct and clear. First, we use many variables to describe our model, which prevent interference of irrelevant coefficients. We also avoid intermediate variables to simplify our model. The example is shown on the slide. Finally, we make some preparations to lay the foundation for further linear construction.</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48</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896918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main work in our first model is mathematical simulation. By describing the different situations using formulas, we can make our model self-consistent in logic. Also, since we’ve taken many special occasions into consideration, optimizing the plan will become easier.</a:t>
            </a:r>
            <a:endParaRPr lang="zh-CN" altLang="en-US" dirty="0"/>
          </a:p>
        </p:txBody>
      </p:sp>
      <p:sp>
        <p:nvSpPr>
          <p:cNvPr id="4" name="灯片编号占位符 3"/>
          <p:cNvSpPr>
            <a:spLocks noGrp="1"/>
          </p:cNvSpPr>
          <p:nvPr>
            <p:ph type="sldNum" sz="quarter" idx="10"/>
          </p:nvPr>
        </p:nvSpPr>
        <p:spPr/>
        <p:txBody>
          <a:bodyPr/>
          <a:lstStyle/>
          <a:p>
            <a:pPr>
              <a:defRPr/>
            </a:pPr>
            <a:fld id="{AB40A8E3-4AF7-4426-A464-D4E85AD92AB0}" type="slidenum">
              <a:rPr lang="zh-CN" altLang="en-US" smtClean="0">
                <a:solidFill>
                  <a:prstClr val="black"/>
                </a:solidFill>
                <a:ea typeface="宋体" panose="02010600030101010101" pitchFamily="2" charset="-122"/>
              </a:rPr>
              <a:pPr>
                <a:defRPr/>
              </a:pPr>
              <a:t>49</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46699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370450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结构化的有限元模拟，比较显然的假设</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241969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2476245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652060-EC19-4868-A1EE-B69D727EFBBD}" type="slidenum">
              <a:rPr lang="zh-CN" altLang="en-US" smtClean="0">
                <a:solidFill>
                  <a:prstClr val="black"/>
                </a:solidFill>
                <a:latin typeface="Calibri" panose="020F0502020204030204"/>
                <a:ea typeface="宋体" panose="02010600030101010101" pitchFamily="2" charset="-122"/>
              </a:rPr>
              <a:pPr/>
              <a:t>52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7066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53</a:t>
            </a:fld>
            <a:endParaRPr lang="x-none">
              <a:solidFill>
                <a:prstClr val="black"/>
              </a:solidFill>
              <a:latin typeface="Calibri" panose="020F0502020204030204"/>
            </a:endParaRPr>
          </a:p>
        </p:txBody>
      </p:sp>
    </p:spTree>
    <p:extLst>
      <p:ext uri="{BB962C8B-B14F-4D97-AF65-F5344CB8AC3E}">
        <p14:creationId xmlns:p14="http://schemas.microsoft.com/office/powerpoint/2010/main" val="156062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54</a:t>
            </a:fld>
            <a:endParaRPr lang="x-none">
              <a:solidFill>
                <a:prstClr val="black"/>
              </a:solidFill>
              <a:latin typeface="Calibri" panose="020F0502020204030204"/>
            </a:endParaRPr>
          </a:p>
        </p:txBody>
      </p:sp>
    </p:spTree>
    <p:extLst>
      <p:ext uri="{BB962C8B-B14F-4D97-AF65-F5344CB8AC3E}">
        <p14:creationId xmlns:p14="http://schemas.microsoft.com/office/powerpoint/2010/main" val="4289150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55</a:t>
            </a:fld>
            <a:endParaRPr lang="x-none">
              <a:solidFill>
                <a:prstClr val="black"/>
              </a:solidFill>
              <a:latin typeface="Calibri" panose="020F0502020204030204"/>
            </a:endParaRPr>
          </a:p>
        </p:txBody>
      </p:sp>
    </p:spTree>
    <p:extLst>
      <p:ext uri="{BB962C8B-B14F-4D97-AF65-F5344CB8AC3E}">
        <p14:creationId xmlns:p14="http://schemas.microsoft.com/office/powerpoint/2010/main" val="369558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56</a:t>
            </a:fld>
            <a:endParaRPr lang="x-none">
              <a:solidFill>
                <a:prstClr val="black"/>
              </a:solidFill>
              <a:latin typeface="Calibri" panose="020F0502020204030204"/>
            </a:endParaRPr>
          </a:p>
        </p:txBody>
      </p:sp>
    </p:spTree>
    <p:extLst>
      <p:ext uri="{BB962C8B-B14F-4D97-AF65-F5344CB8AC3E}">
        <p14:creationId xmlns:p14="http://schemas.microsoft.com/office/powerpoint/2010/main" val="665840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solidFill>
                  <a:prstClr val="black"/>
                </a:solidFill>
                <a:latin typeface="Calibri" panose="020F0502020204030204"/>
              </a:rPr>
              <a:pPr/>
              <a:t>57</a:t>
            </a:fld>
            <a:endParaRPr lang="x-none">
              <a:solidFill>
                <a:prstClr val="black"/>
              </a:solidFill>
              <a:latin typeface="Calibri" panose="020F0502020204030204"/>
            </a:endParaRPr>
          </a:p>
        </p:txBody>
      </p:sp>
    </p:spTree>
    <p:extLst>
      <p:ext uri="{BB962C8B-B14F-4D97-AF65-F5344CB8AC3E}">
        <p14:creationId xmlns:p14="http://schemas.microsoft.com/office/powerpoint/2010/main" val="539408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6DEF5C9-177F-0C45-AA76-662223365ACF}" type="slidenum">
              <a:rPr lang="x-none" smtClean="0"/>
              <a:t>58</a:t>
            </a:fld>
            <a:endParaRPr lang="x-none"/>
          </a:p>
        </p:txBody>
      </p:sp>
    </p:spTree>
    <p:extLst>
      <p:ext uri="{BB962C8B-B14F-4D97-AF65-F5344CB8AC3E}">
        <p14:creationId xmlns:p14="http://schemas.microsoft.com/office/powerpoint/2010/main" val="1822073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）量纲问题</a:t>
            </a:r>
            <a:endParaRPr lang="en-US" altLang="zh-CN" dirty="0"/>
          </a:p>
          <a:p>
            <a:r>
              <a:rPr lang="zh-CN" altLang="en-US" dirty="0"/>
              <a:t>（</a:t>
            </a:r>
            <a:r>
              <a:rPr lang="en-US" altLang="zh-CN" dirty="0"/>
              <a:t>2</a:t>
            </a:r>
            <a:r>
              <a:rPr lang="zh-CN" altLang="en-US" dirty="0"/>
              <a:t>）</a:t>
            </a:r>
            <a:r>
              <a:rPr lang="en-US" altLang="zh-CN" dirty="0"/>
              <a:t>velocity</a:t>
            </a:r>
            <a:r>
              <a:rPr lang="zh-CN" altLang="en-US" dirty="0"/>
              <a:t>的定义式形式问题</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0A8E3-4AF7-4426-A464-D4E85AD92AB0}"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86946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一维网格化处理</a:t>
            </a:r>
            <a:endParaRPr lang="en-US" altLang="zh-CN" dirty="0"/>
          </a:p>
          <a:p>
            <a:r>
              <a:rPr lang="en-US" altLang="zh-CN" dirty="0"/>
              <a:t>*</a:t>
            </a:r>
            <a:r>
              <a:rPr lang="zh-CN" altLang="en-US" dirty="0"/>
              <a:t>离散化</a:t>
            </a:r>
          </a:p>
        </p:txBody>
      </p:sp>
      <p:sp>
        <p:nvSpPr>
          <p:cNvPr id="4" name="灯片编号占位符 3"/>
          <p:cNvSpPr>
            <a:spLocks noGrp="1"/>
          </p:cNvSpPr>
          <p:nvPr>
            <p:ph type="sldNum" sz="quarter" idx="10"/>
          </p:nvPr>
        </p:nvSpPr>
        <p:spPr/>
        <p:txBody>
          <a:bodyPr/>
          <a:lstStyle/>
          <a:p>
            <a:fld id="{62307351-DFF5-46A5-8276-46FD1071D81A}" type="slidenum">
              <a:rPr lang="zh-CN" altLang="en-US" smtClean="0"/>
              <a:t>10</a:t>
            </a:fld>
            <a:endParaRPr lang="zh-CN" altLang="en-US"/>
          </a:p>
        </p:txBody>
      </p:sp>
    </p:spTree>
    <p:extLst>
      <p:ext uri="{BB962C8B-B14F-4D97-AF65-F5344CB8AC3E}">
        <p14:creationId xmlns:p14="http://schemas.microsoft.com/office/powerpoint/2010/main" val="157046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见微信</a:t>
            </a:r>
          </a:p>
        </p:txBody>
      </p:sp>
      <p:sp>
        <p:nvSpPr>
          <p:cNvPr id="4" name="灯片编号占位符 3"/>
          <p:cNvSpPr>
            <a:spLocks noGrp="1"/>
          </p:cNvSpPr>
          <p:nvPr>
            <p:ph type="sldNum" sz="quarter" idx="10"/>
          </p:nvPr>
        </p:nvSpPr>
        <p:spPr/>
        <p:txBody>
          <a:bodyPr/>
          <a:lstStyle/>
          <a:p>
            <a:fld id="{62307351-DFF5-46A5-8276-46FD1071D81A}" type="slidenum">
              <a:rPr lang="zh-CN" altLang="en-US" smtClean="0"/>
              <a:t>11</a:t>
            </a:fld>
            <a:endParaRPr lang="zh-CN" altLang="en-US"/>
          </a:p>
        </p:txBody>
      </p:sp>
    </p:spTree>
    <p:extLst>
      <p:ext uri="{BB962C8B-B14F-4D97-AF65-F5344CB8AC3E}">
        <p14:creationId xmlns:p14="http://schemas.microsoft.com/office/powerpoint/2010/main" val="3438624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07351-DFF5-46A5-8276-46FD1071D81A}" type="slidenum">
              <a:rPr lang="zh-CN" altLang="en-US" smtClean="0"/>
              <a:t>12</a:t>
            </a:fld>
            <a:endParaRPr lang="zh-CN" altLang="en-US"/>
          </a:p>
        </p:txBody>
      </p:sp>
    </p:spTree>
    <p:extLst>
      <p:ext uri="{BB962C8B-B14F-4D97-AF65-F5344CB8AC3E}">
        <p14:creationId xmlns:p14="http://schemas.microsoft.com/office/powerpoint/2010/main" val="1299118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07351-DFF5-46A5-8276-46FD1071D81A}" type="slidenum">
              <a:rPr lang="zh-CN" altLang="en-US" smtClean="0"/>
              <a:t>13</a:t>
            </a:fld>
            <a:endParaRPr lang="zh-CN" altLang="en-US"/>
          </a:p>
        </p:txBody>
      </p:sp>
    </p:spTree>
    <p:extLst>
      <p:ext uri="{BB962C8B-B14F-4D97-AF65-F5344CB8AC3E}">
        <p14:creationId xmlns:p14="http://schemas.microsoft.com/office/powerpoint/2010/main" val="284413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1712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76885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44893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t>2022/4/18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46957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01156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345796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DB55C45-5C52-4C68-8A9A-392A972BD591}"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34515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51827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74089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24743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75173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A573E9-B82E-43C3-9D1F-EAFC4D76D7F5}"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2967883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56143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280932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585137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51726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584C213-9E09-4481-A09C-BF03A92B78A3}" type="datetime1">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54782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DF5CDC10-F42B-4B58-82D1-E93AE09CD4BB}"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30342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4CB85886-D12C-489D-9CFB-CF697FDAC6E2}" type="datetime1">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69673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81ED89-84C7-4A39-9302-3C881F2B92FB}"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27499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57F90C-957C-4822-B486-3774C39B52CF}" type="datetime1">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3103501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40407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D6EAC6D-3722-4288-9D55-C65D5FAD7E20}" type="datetime1">
              <a:rPr lang="zh-CN" altLang="en-US" smtClean="0"/>
              <a:t>2022/4/18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57029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227793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24673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015218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06548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79555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9513889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5443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560872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3257075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403214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5CC333-42F9-4EC2-B143-20D16058D15C}"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922439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04049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30445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2886854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7910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8267681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7785056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686517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33639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0472831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33310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23F8F13-C142-49EA-8301-2A03599C16EC}" type="datetime1">
              <a:rPr lang="zh-CN" altLang="en-US" smtClean="0"/>
              <a:t>2022/4/18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42080767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6240801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6868472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196090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477728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158216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3188736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52993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420946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5102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06368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583718-44B2-4C5B-9FB1-5A8409CF03C2}" type="datetime1">
              <a:rPr lang="zh-CN" altLang="en-US" smtClean="0"/>
              <a:t>2022/4/18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5640819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44669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1704896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6684157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285877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7663246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206602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atin typeface="宋体" panose="02010600030101010101" pitchFamily="2" charset="-122"/>
              </a:defRPr>
            </a:lvl1pPr>
          </a:lstStyle>
          <a:p>
            <a:r>
              <a:rPr lang="zh-CN" altLang="en-US" dirty="0"/>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1262917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950537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6809608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2738634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CEBB-D54D-4244-833A-DBC581B1330E}" type="datetime1">
              <a:rPr lang="zh-CN" altLang="en-US" smtClean="0"/>
              <a:t>2022/4/18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8621097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593507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F872CDA-107B-4961-89E3-2F0F7BF64442}" type="datetime1">
              <a:rPr lang="zh-CN" altLang="en-US" smtClean="0"/>
              <a:t>2022/4/18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11103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5DC960B7-8392-4455-B051-5ABD69C3E053}" type="datetime1">
              <a:rPr lang="zh-CN" altLang="en-US" smtClean="0"/>
              <a:t>2022/4/18</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9DE70C3-2CAA-4C8C-8B82-D83E0E054D45}" type="slidenum">
              <a:rPr lang="zh-CN" altLang="en-US" smtClean="0"/>
              <a:t>‹#›</a:t>
            </a:fld>
            <a:endParaRPr lang="zh-CN" altLang="en-US"/>
          </a:p>
        </p:txBody>
      </p:sp>
    </p:spTree>
    <p:extLst>
      <p:ext uri="{BB962C8B-B14F-4D97-AF65-F5344CB8AC3E}">
        <p14:creationId xmlns:p14="http://schemas.microsoft.com/office/powerpoint/2010/main" val="1042383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5.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t>2022/4/18</a:t>
            </a:fld>
            <a:endParaRPr lang="zh-CN" alt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pPr/>
              <a:t>‹#›</a:t>
            </a:fld>
            <a:endParaRPr lang="zh-CN" altLang="en-US" dirty="0"/>
          </a:p>
        </p:txBody>
      </p:sp>
    </p:spTree>
    <p:extLst>
      <p:ext uri="{BB962C8B-B14F-4D97-AF65-F5344CB8AC3E}">
        <p14:creationId xmlns:p14="http://schemas.microsoft.com/office/powerpoint/2010/main" val="27377320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5CA0DA82-5E29-457E-9AC2-3BBDB2EF9DF0}" type="datetime1">
              <a:rPr lang="zh-CN" altLang="en-US" smtClean="0">
                <a:solidFill>
                  <a:srgbClr val="000000"/>
                </a:solidFill>
              </a:rPr>
              <a:pPr/>
              <a:t>2022/4/18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507254551"/>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7903371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23CA0D0-9D1B-42F3-82CF-0268705346EB}" type="datetimeFigureOut">
              <a:rPr lang="zh-CN" altLang="en-US" smtClean="0">
                <a:solidFill>
                  <a:srgbClr val="000000"/>
                </a:solidFill>
              </a:rPr>
              <a:pPr/>
              <a:t>2022/4/18</a:t>
            </a:fld>
            <a:endParaRPr lang="zh-CN" altLang="en-US">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DE70C3-2CAA-4C8C-8B82-D83E0E054D45}" type="slidenum">
              <a:rPr lang="zh-CN" altLang="en-US" smtClean="0">
                <a:solidFill>
                  <a:srgbClr val="21048A"/>
                </a:solidFill>
              </a:rPr>
              <a:pPr/>
              <a:t>‹#›</a:t>
            </a:fld>
            <a:endParaRPr lang="zh-CN" altLang="en-US">
              <a:solidFill>
                <a:srgbClr val="21048A"/>
              </a:solidFill>
            </a:endParaRPr>
          </a:p>
        </p:txBody>
      </p:sp>
    </p:spTree>
    <p:extLst>
      <p:ext uri="{BB962C8B-B14F-4D97-AF65-F5344CB8AC3E}">
        <p14:creationId xmlns:p14="http://schemas.microsoft.com/office/powerpoint/2010/main" val="385447508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latin typeface="宋体" panose="02010600030101010101" pitchFamily="2" charset="-122"/>
              </a:defRPr>
            </a:lvl1pPr>
          </a:lstStyle>
          <a:p>
            <a:endParaRPr lang="zh-CN" altLang="en-US" dirty="0">
              <a:solidFill>
                <a:srgbClr val="000000"/>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latin typeface="宋体" panose="02010600030101010101" pitchFamily="2" charset="-122"/>
              </a:defRPr>
            </a:lvl1pPr>
          </a:lstStyle>
          <a:p>
            <a:fld id="{F23CA0D0-9D1B-42F3-82CF-0268705346EB}" type="datetimeFigureOut">
              <a:rPr lang="zh-CN" altLang="en-US" smtClean="0">
                <a:solidFill>
                  <a:srgbClr val="000000"/>
                </a:solidFill>
              </a:rPr>
              <a:pPr/>
              <a:t>2022/4/18</a:t>
            </a:fld>
            <a:endParaRPr lang="zh-CN" altLang="en-US" dirty="0">
              <a:solidFill>
                <a:srgbClr val="000000"/>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latin typeface="宋体" panose="02010600030101010101" pitchFamily="2" charset="-122"/>
              </a:defRPr>
            </a:lvl1pPr>
          </a:lstStyle>
          <a:p>
            <a:fld id="{B9DE70C3-2CAA-4C8C-8B82-D83E0E054D45}" type="slidenum">
              <a:rPr lang="zh-CN" altLang="en-US" smtClean="0">
                <a:solidFill>
                  <a:srgbClr val="21048A"/>
                </a:solidFill>
              </a:rPr>
              <a:pPr/>
              <a:t>‹#›</a:t>
            </a:fld>
            <a:endParaRPr lang="zh-CN" altLang="en-US" dirty="0">
              <a:solidFill>
                <a:srgbClr val="21048A"/>
              </a:solidFill>
            </a:endParaRPr>
          </a:p>
        </p:txBody>
      </p:sp>
    </p:spTree>
    <p:extLst>
      <p:ext uri="{BB962C8B-B14F-4D97-AF65-F5344CB8AC3E}">
        <p14:creationId xmlns:p14="http://schemas.microsoft.com/office/powerpoint/2010/main" val="1993965373"/>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l" defTabSz="457200" rtl="0" eaLnBrk="1" latinLnBrk="0" hangingPunct="1">
        <a:spcBef>
          <a:spcPct val="0"/>
        </a:spcBef>
        <a:buNone/>
        <a:defRPr sz="4000" b="1" kern="1200">
          <a:solidFill>
            <a:srgbClr val="FEFEFE"/>
          </a:solidFill>
          <a:latin typeface="宋体" panose="02010600030101010101" pitchFamily="2" charset="-122"/>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slide" Target="slide4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notesSlide" Target="../notesSlides/notesSlide7.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slide" Target="slide4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9.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slide" Target="slide45.xml"/><Relationship Id="rId5" Type="http://schemas.openxmlformats.org/officeDocument/2006/relationships/image" Target="../media/image8.wmf"/><Relationship Id="rId10" Type="http://schemas.openxmlformats.org/officeDocument/2006/relationships/image" Target="../media/image11.jpeg"/><Relationship Id="rId4" Type="http://schemas.openxmlformats.org/officeDocument/2006/relationships/oleObject" Target="../embeddings/oleObject4.bin"/><Relationship Id="rId9" Type="http://schemas.openxmlformats.org/officeDocument/2006/relationships/image" Target="../media/image10.wmf"/></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0.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45.x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8.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4.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45.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slide" Target="slide45.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s>
</file>

<file path=ppt/slides/_rels/slide2.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16.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image" Target="../media/image23.png"/><Relationship Id="rId9" Type="http://schemas.openxmlformats.org/officeDocument/2006/relationships/slide" Target="slide45.xml"/></Relationships>
</file>

<file path=ppt/slides/_rels/slide2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7.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4.bin"/><Relationship Id="rId4" Type="http://schemas.openxmlformats.org/officeDocument/2006/relationships/image" Target="../media/image26.png"/><Relationship Id="rId9" Type="http://schemas.openxmlformats.org/officeDocument/2006/relationships/slide" Target="slide45.xml"/></Relationships>
</file>

<file path=ppt/slides/_rels/slide23.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slide" Target="slide4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6.bin"/><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slide" Target="slide45.xml"/></Relationships>
</file>

<file path=ppt/slides/_rels/slide3.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34.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image" Target="../media/image42.jpeg"/><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slide" Target="slide45.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slide" Target="slide45.xml"/></Relationships>
</file>

<file path=ppt/slides/_rels/slide4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slide" Target="slide45.xml"/></Relationships>
</file>

<file path=ppt/slides/_rels/slide44.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3" Type="http://schemas.openxmlformats.org/officeDocument/2006/relationships/slide" Target="slide18.xml"/><Relationship Id="rId18" Type="http://schemas.openxmlformats.org/officeDocument/2006/relationships/slide" Target="slide24.xml"/><Relationship Id="rId26" Type="http://schemas.openxmlformats.org/officeDocument/2006/relationships/slide" Target="slide33.xml"/><Relationship Id="rId3" Type="http://schemas.openxmlformats.org/officeDocument/2006/relationships/slide" Target="slide6.xml"/><Relationship Id="rId21" Type="http://schemas.openxmlformats.org/officeDocument/2006/relationships/slide" Target="slide27.xml"/><Relationship Id="rId34" Type="http://schemas.openxmlformats.org/officeDocument/2006/relationships/slide" Target="slide45.xml"/><Relationship Id="rId7" Type="http://schemas.openxmlformats.org/officeDocument/2006/relationships/slide" Target="slide11.xml"/><Relationship Id="rId12" Type="http://schemas.openxmlformats.org/officeDocument/2006/relationships/slide" Target="slide17.xml"/><Relationship Id="rId17" Type="http://schemas.openxmlformats.org/officeDocument/2006/relationships/slide" Target="slide22.xml"/><Relationship Id="rId25" Type="http://schemas.openxmlformats.org/officeDocument/2006/relationships/slide" Target="slide32.xml"/><Relationship Id="rId33" Type="http://schemas.openxmlformats.org/officeDocument/2006/relationships/slide" Target="slide42.xml"/><Relationship Id="rId2" Type="http://schemas.openxmlformats.org/officeDocument/2006/relationships/slide" Target="slide5.xml"/><Relationship Id="rId16" Type="http://schemas.openxmlformats.org/officeDocument/2006/relationships/slide" Target="slide21.xml"/><Relationship Id="rId20" Type="http://schemas.openxmlformats.org/officeDocument/2006/relationships/slide" Target="slide26.xml"/><Relationship Id="rId29"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6.xml"/><Relationship Id="rId24" Type="http://schemas.openxmlformats.org/officeDocument/2006/relationships/slide" Target="slide30.xml"/><Relationship Id="rId32" Type="http://schemas.openxmlformats.org/officeDocument/2006/relationships/slide" Target="slide40.xml"/><Relationship Id="rId5" Type="http://schemas.openxmlformats.org/officeDocument/2006/relationships/slide" Target="slide9.xml"/><Relationship Id="rId15" Type="http://schemas.openxmlformats.org/officeDocument/2006/relationships/slide" Target="slide20.xml"/><Relationship Id="rId23" Type="http://schemas.openxmlformats.org/officeDocument/2006/relationships/slide" Target="slide29.xml"/><Relationship Id="rId28" Type="http://schemas.openxmlformats.org/officeDocument/2006/relationships/slide" Target="slide36.xml"/><Relationship Id="rId10" Type="http://schemas.openxmlformats.org/officeDocument/2006/relationships/slide" Target="slide15.xml"/><Relationship Id="rId19" Type="http://schemas.openxmlformats.org/officeDocument/2006/relationships/slide" Target="slide25.xml"/><Relationship Id="rId31" Type="http://schemas.openxmlformats.org/officeDocument/2006/relationships/slide" Target="slide39.xml"/><Relationship Id="rId4" Type="http://schemas.openxmlformats.org/officeDocument/2006/relationships/slide" Target="slide7.xml"/><Relationship Id="rId9" Type="http://schemas.openxmlformats.org/officeDocument/2006/relationships/slide" Target="slide13.xml"/><Relationship Id="rId14" Type="http://schemas.openxmlformats.org/officeDocument/2006/relationships/slide" Target="slide19.xml"/><Relationship Id="rId22" Type="http://schemas.openxmlformats.org/officeDocument/2006/relationships/slide" Target="slide28.xml"/><Relationship Id="rId27" Type="http://schemas.openxmlformats.org/officeDocument/2006/relationships/slide" Target="slide35.xml"/><Relationship Id="rId30" Type="http://schemas.openxmlformats.org/officeDocument/2006/relationships/slide" Target="slide38.xml"/><Relationship Id="rId8" Type="http://schemas.openxmlformats.org/officeDocument/2006/relationships/slide" Target="slide12.xml"/></Relationships>
</file>

<file path=ppt/slides/_rels/slide46.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48.jpeg"/><Relationship Id="rId7" Type="http://schemas.openxmlformats.org/officeDocument/2006/relationships/slide" Target="slide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36.xml"/><Relationship Id="rId7" Type="http://schemas.openxmlformats.org/officeDocument/2006/relationships/image" Target="../media/image18.wmf"/><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49.wmf"/><Relationship Id="rId4" Type="http://schemas.openxmlformats.org/officeDocument/2006/relationships/oleObject" Target="../embeddings/oleObject17.bin"/><Relationship Id="rId9" Type="http://schemas.openxmlformats.org/officeDocument/2006/relationships/image" Target="../media/image19.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0.xml"/><Relationship Id="rId1" Type="http://schemas.openxmlformats.org/officeDocument/2006/relationships/vmlDrawing" Target="../drawings/vmlDrawing12.vml"/><Relationship Id="rId6" Type="http://schemas.openxmlformats.org/officeDocument/2006/relationships/image" Target="../media/image20.png"/><Relationship Id="rId5" Type="http://schemas.openxmlformats.org/officeDocument/2006/relationships/image" Target="../media/image13.wmf"/><Relationship Id="rId4" Type="http://schemas.openxmlformats.org/officeDocument/2006/relationships/oleObject" Target="../embeddings/oleObject20.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8.xml"/><Relationship Id="rId5" Type="http://schemas.openxmlformats.org/officeDocument/2006/relationships/slide" Target="slide45.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58.xml"/><Relationship Id="rId6" Type="http://schemas.openxmlformats.org/officeDocument/2006/relationships/slide" Target="slide45.xml"/><Relationship Id="rId5" Type="http://schemas.openxmlformats.org/officeDocument/2006/relationships/image" Target="../media/image55.jpg"/><Relationship Id="rId4" Type="http://schemas.openxmlformats.org/officeDocument/2006/relationships/image" Target="../media/image54.jpg"/></Relationships>
</file>

<file path=ppt/slides/_rels/slide5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5.xml"/><Relationship Id="rId1" Type="http://schemas.openxmlformats.org/officeDocument/2006/relationships/slideLayout" Target="../slideLayouts/slideLayout58.xml"/><Relationship Id="rId6" Type="http://schemas.openxmlformats.org/officeDocument/2006/relationships/slide" Target="slide45.xml"/><Relationship Id="rId5" Type="http://schemas.openxmlformats.org/officeDocument/2006/relationships/image" Target="../media/image58.jpg"/><Relationship Id="rId4" Type="http://schemas.openxmlformats.org/officeDocument/2006/relationships/image" Target="../media/image57.jpg"/></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6.xml"/><Relationship Id="rId1" Type="http://schemas.openxmlformats.org/officeDocument/2006/relationships/slideLayout" Target="../slideLayouts/slideLayout58.xml"/><Relationship Id="rId5" Type="http://schemas.openxmlformats.org/officeDocument/2006/relationships/slide" Target="slide45.xml"/><Relationship Id="rId4" Type="http://schemas.openxmlformats.org/officeDocument/2006/relationships/image" Target="../media/image60.jpg"/></Relationships>
</file>

<file path=ppt/slides/_rels/slide5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7.xml"/><Relationship Id="rId1" Type="http://schemas.openxmlformats.org/officeDocument/2006/relationships/slideLayout" Target="../slideLayouts/slideLayout58.xml"/><Relationship Id="rId6" Type="http://schemas.openxmlformats.org/officeDocument/2006/relationships/slide" Target="slide45.xml"/><Relationship Id="rId5" Type="http://schemas.openxmlformats.org/officeDocument/2006/relationships/image" Target="../media/image63.jpg"/><Relationship Id="rId4" Type="http://schemas.openxmlformats.org/officeDocument/2006/relationships/image" Target="../media/image62.jpg"/></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6.xml"/><Relationship Id="rId4" Type="http://schemas.openxmlformats.org/officeDocument/2006/relationships/slide" Target="slide45.xml"/></Relationships>
</file>

<file path=ppt/slides/_rels/slide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The Optimal Boarding &amp; Disembarking Method</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810001" y="5280847"/>
            <a:ext cx="10572000" cy="1382712"/>
          </a:xfrm>
        </p:spPr>
        <p:txBody>
          <a:bodyPr>
            <a:normAutofit/>
          </a:bodyPr>
          <a:lstStyle/>
          <a:p>
            <a:r>
              <a:rPr lang="en-US" altLang="zh-CN" dirty="0">
                <a:latin typeface="Times New Roman" panose="02020603050405020304" pitchFamily="18" charset="0"/>
                <a:cs typeface="Times New Roman" panose="02020603050405020304" pitchFamily="18" charset="0"/>
              </a:rPr>
              <a:t>IMMC 22768821</a:t>
            </a:r>
          </a:p>
          <a:p>
            <a:r>
              <a:rPr lang="en-US" altLang="zh-CN" dirty="0">
                <a:latin typeface="Times New Roman" panose="02020603050405020304" pitchFamily="18" charset="0"/>
                <a:cs typeface="Times New Roman" panose="02020603050405020304" pitchFamily="18" charset="0"/>
              </a:rPr>
              <a:t>Shanghai Experimental School</a:t>
            </a:r>
          </a:p>
        </p:txBody>
      </p:sp>
      <p:sp>
        <p:nvSpPr>
          <p:cNvPr id="9" name="任意多边形 19">
            <a:hlinkClick r:id="rId3" action="ppaction://hlinksldjump"/>
            <a:extLst>
              <a:ext uri="{FF2B5EF4-FFF2-40B4-BE49-F238E27FC236}">
                <a16:creationId xmlns:a16="http://schemas.microsoft.com/office/drawing/2014/main" id="{D60C6742-06CC-4777-8441-C8825B373E3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B8DF598-557F-4204-9E7F-606621FF6C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9964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85799" y="2234047"/>
            <a:ext cx="10068339" cy="369332"/>
          </a:xfrm>
          <a:prstGeom prst="rect">
            <a:avLst/>
          </a:prstGeom>
          <a:noFill/>
        </p:spPr>
        <p:txBody>
          <a:bodyPr wrap="square" rtlCol="0">
            <a:spAutoFit/>
          </a:bodyPr>
          <a:lstStyle/>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construction of the coordinate</a:t>
            </a:r>
          </a:p>
        </p:txBody>
      </p:sp>
      <p:sp>
        <p:nvSpPr>
          <p:cNvPr id="2" name="文本框 1"/>
          <p:cNvSpPr txBox="1"/>
          <p:nvPr/>
        </p:nvSpPr>
        <p:spPr>
          <a:xfrm>
            <a:off x="5058138" y="2234047"/>
            <a:ext cx="4854034" cy="369332"/>
          </a:xfrm>
          <a:prstGeom prst="rect">
            <a:avLst/>
          </a:prstGeom>
          <a:noFill/>
          <a:ln w="28575">
            <a:solidFill>
              <a:srgbClr val="12008A"/>
            </a:solidFill>
          </a:ln>
        </p:spPr>
        <p:txBody>
          <a:bodyPr wrap="square" rtlCol="0">
            <a:spAutoFit/>
          </a:bodyPr>
          <a:lstStyle>
            <a:defPPr>
              <a:defRPr lang="zh-CN"/>
            </a:defPPr>
            <a:lvl1pPr marL="285750" indent="-285750">
              <a:buClr>
                <a:srgbClr val="110087"/>
              </a:buClr>
              <a:buSzPct val="88000"/>
              <a:buFont typeface="Wingdings" panose="05000000000000000000" pitchFamily="2" charset="2"/>
              <a:buChar char="p"/>
              <a:defRPr sz="1500">
                <a:latin typeface="宋体" panose="02010600030101010101" pitchFamily="2" charset="-122"/>
                <a:ea typeface="宋体" panose="02010600030101010101" pitchFamily="2" charset="-122"/>
                <a:cs typeface="Times New Roman" panose="02020603050405020304" pitchFamily="18" charset="0"/>
              </a:defRPr>
            </a:lvl1pPr>
          </a:lstStyle>
          <a:p>
            <a:pPr marL="0" indent="0">
              <a:buNone/>
            </a:pPr>
            <a:r>
              <a:rPr lang="en-US" altLang="zh-CN" sz="1800" dirty="0">
                <a:solidFill>
                  <a:srgbClr val="FF0000"/>
                </a:solidFill>
                <a:latin typeface="Times New Roman" panose="02020603050405020304" pitchFamily="18" charset="0"/>
              </a:rPr>
              <a:t>One-dimensional meshed finite element analysis</a:t>
            </a:r>
            <a:endParaRPr lang="zh-CN" altLang="en-US" sz="1800" dirty="0">
              <a:solidFill>
                <a:srgbClr val="FF0000"/>
              </a:solidFill>
              <a:latin typeface="Times New Roman" panose="02020603050405020304" pitchFamily="18" charset="0"/>
            </a:endParaRPr>
          </a:p>
        </p:txBody>
      </p:sp>
      <p:grpSp>
        <p:nvGrpSpPr>
          <p:cNvPr id="10" name="组合 9"/>
          <p:cNvGrpSpPr/>
          <p:nvPr/>
        </p:nvGrpSpPr>
        <p:grpSpPr>
          <a:xfrm>
            <a:off x="733675" y="2659380"/>
            <a:ext cx="10724650" cy="3947478"/>
            <a:chOff x="490858" y="2659380"/>
            <a:chExt cx="10724650" cy="3947478"/>
          </a:xfrm>
        </p:grpSpPr>
        <p:grpSp>
          <p:nvGrpSpPr>
            <p:cNvPr id="8" name="组合 7"/>
            <p:cNvGrpSpPr/>
            <p:nvPr/>
          </p:nvGrpSpPr>
          <p:grpSpPr>
            <a:xfrm>
              <a:off x="1065353" y="2659380"/>
              <a:ext cx="10150155" cy="3664074"/>
              <a:chOff x="1065353" y="2659380"/>
              <a:chExt cx="10150155" cy="3664074"/>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1697"/>
              <a:stretch/>
            </p:blipFill>
            <p:spPr>
              <a:xfrm>
                <a:off x="1065353" y="2659380"/>
                <a:ext cx="10150155" cy="3243560"/>
              </a:xfrm>
              <a:prstGeom prst="rect">
                <a:avLst/>
              </a:prstGeom>
            </p:spPr>
          </p:pic>
          <p:sp>
            <p:nvSpPr>
              <p:cNvPr id="14" name="文本框 13"/>
              <p:cNvSpPr txBox="1"/>
              <p:nvPr/>
            </p:nvSpPr>
            <p:spPr>
              <a:xfrm>
                <a:off x="1089231" y="5935777"/>
                <a:ext cx="10126277" cy="3876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construction of the coordinate</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7" name="直接箭头连接符 6"/>
            <p:cNvCxnSpPr>
              <a:stCxn id="9" idx="2"/>
              <a:endCxn id="16" idx="1"/>
            </p:cNvCxnSpPr>
            <p:nvPr/>
          </p:nvCxnSpPr>
          <p:spPr>
            <a:xfrm>
              <a:off x="1999856" y="4142626"/>
              <a:ext cx="672957" cy="2302649"/>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62143" y="3291310"/>
              <a:ext cx="275425" cy="851316"/>
            </a:xfrm>
            <a:prstGeom prst="rect">
              <a:avLst/>
            </a:prstGeom>
            <a:noFill/>
            <a:ln w="28575">
              <a:solidFill>
                <a:srgbClr val="1100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6" name="文本框 15"/>
            <p:cNvSpPr txBox="1"/>
            <p:nvPr/>
          </p:nvSpPr>
          <p:spPr>
            <a:xfrm>
              <a:off x="2672813" y="6283693"/>
              <a:ext cx="4064318"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For example, this wall is still taken as several cells.</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2767083" y="3979611"/>
              <a:ext cx="71986" cy="70371"/>
            </a:xfrm>
            <a:prstGeom prst="ellipse">
              <a:avLst/>
            </a:prstGeom>
            <a:solidFill>
              <a:srgbClr val="110087"/>
            </a:solidFill>
            <a:ln>
              <a:solidFill>
                <a:srgbClr val="0F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2596613" y="3698619"/>
                  <a:ext cx="813445" cy="3876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13009C"/>
                            </a:solidFill>
                            <a:latin typeface="Cambria Math" panose="02040503050406030204" pitchFamily="18" charset="0"/>
                          </a:rPr>
                          <m:t>(4,1)</m:t>
                        </m:r>
                      </m:oMath>
                    </m:oMathPara>
                  </a14:m>
                  <a:endParaRPr lang="zh-CN" altLang="en-US" sz="1400" dirty="0">
                    <a:solidFill>
                      <a:srgbClr val="13009C"/>
                    </a:solidFill>
                    <a:latin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596613" y="3698619"/>
                  <a:ext cx="813445" cy="387677"/>
                </a:xfrm>
                <a:prstGeom prst="rect">
                  <a:avLst/>
                </a:prstGeom>
                <a:blipFill>
                  <a:blip r:embed="rId4"/>
                  <a:stretch>
                    <a:fillRect/>
                  </a:stretch>
                </a:blipFill>
              </p:spPr>
              <p:txBody>
                <a:bodyPr/>
                <a:lstStyle/>
                <a:p>
                  <a:r>
                    <a:rPr lang="zh-CN" altLang="en-US">
                      <a:noFill/>
                    </a:rPr>
                    <a:t> </a:t>
                  </a:r>
                </a:p>
              </p:txBody>
            </p:sp>
          </mc:Fallback>
        </mc:AlternateContent>
        <p:cxnSp>
          <p:nvCxnSpPr>
            <p:cNvPr id="23" name="直接箭头连接符 22"/>
            <p:cNvCxnSpPr/>
            <p:nvPr/>
          </p:nvCxnSpPr>
          <p:spPr>
            <a:xfrm flipH="1">
              <a:off x="974284" y="4283538"/>
              <a:ext cx="1025571" cy="7934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976805" y="418498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8" name="文本框 27"/>
            <p:cNvSpPr txBox="1"/>
            <p:nvPr/>
          </p:nvSpPr>
          <p:spPr>
            <a:xfrm>
              <a:off x="490858" y="5053137"/>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1</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490858" y="5478038"/>
              <a:ext cx="694497" cy="329525"/>
            </a:xfrm>
            <a:prstGeom prst="rect">
              <a:avLst/>
            </a:prstGeom>
            <a:noFill/>
          </p:spPr>
          <p:txBody>
            <a:bodyPr wrap="square" rtlCol="0">
              <a:spAutoFit/>
            </a:bodyPr>
            <a:lstStyle/>
            <a:p>
              <a:r>
                <a:rPr lang="en-US" altLang="zh-CN" sz="1100" dirty="0">
                  <a:solidFill>
                    <a:srgbClr val="FF0000"/>
                  </a:solidFill>
                  <a:latin typeface="Times New Roman" panose="02020603050405020304" pitchFamily="18" charset="0"/>
                  <a:cs typeface="Times New Roman" panose="02020603050405020304" pitchFamily="18" charset="0"/>
                </a:rPr>
                <a:t>Cell 2</a:t>
              </a:r>
              <a:endParaRPr lang="zh-CN" altLang="en-US" sz="11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flipH="1">
              <a:off x="942932" y="4283538"/>
              <a:ext cx="1328871" cy="12678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248754" y="4232976"/>
              <a:ext cx="71986" cy="703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grpSp>
      <p:sp>
        <p:nvSpPr>
          <p:cNvPr id="5" name="标题 4">
            <a:extLst>
              <a:ext uri="{FF2B5EF4-FFF2-40B4-BE49-F238E27FC236}">
                <a16:creationId xmlns:a16="http://schemas.microsoft.com/office/drawing/2014/main" id="{7AC04659-F486-47B9-9881-5D3446F60D5E}"/>
              </a:ext>
            </a:extLst>
          </p:cNvPr>
          <p:cNvSpPr>
            <a:spLocks noGrp="1"/>
          </p:cNvSpPr>
          <p:nvPr>
            <p:ph type="title"/>
          </p:nvPr>
        </p:nvSpPr>
        <p:spPr/>
        <p:txBody>
          <a:bodyPr anchor="ctr"/>
          <a:lstStyle/>
          <a:p>
            <a:pPr marL="0" marR="0" lvl="0" indent="0" defTabSz="914400" rtl="0" eaLnBrk="1" fontAlgn="auto" latinLnBrk="0" hangingPunct="1">
              <a:lnSpc>
                <a:spcPct val="100000"/>
              </a:lnSpc>
              <a:spcBef>
                <a:spcPts val="0"/>
              </a:spcBef>
              <a:spcAft>
                <a:spcPts val="0"/>
              </a:spcAft>
              <a:tabLst/>
              <a:defRPr/>
            </a:pPr>
            <a:r>
              <a:rPr kumimoji="0" lang="en-US" altLang="zh-CN"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24" name="任意多边形 19">
            <a:hlinkClick r:id="rId5" action="ppaction://hlinksldjump"/>
            <a:extLst>
              <a:ext uri="{FF2B5EF4-FFF2-40B4-BE49-F238E27FC236}">
                <a16:creationId xmlns:a16="http://schemas.microsoft.com/office/drawing/2014/main" id="{D8B17304-54A8-45A4-932D-9A02AC4D826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E45E77-7A95-45D6-9F5B-2F03353BA908}"/>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157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719AA21C-B5CD-4F91-BBF1-8B9E1ECDFE28}"/>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crowd density defined in our model</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reason for taking 4 as the visibility range</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4 cells combined have a moderate range of 3.2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metres</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which is also quite realistic.</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 our model, the visibility range simultaneously affects the interval in our algorithm. Therefore, choosing 4 as the visibility range can avoid unnecessary complexity.</a:t>
            </a:r>
          </a:p>
        </p:txBody>
      </p:sp>
      <p:graphicFrame>
        <p:nvGraphicFramePr>
          <p:cNvPr id="25" name="对象 24"/>
          <p:cNvGraphicFramePr>
            <a:graphicFrameLocks noChangeAspect="1"/>
          </p:cNvGraphicFramePr>
          <p:nvPr>
            <p:extLst>
              <p:ext uri="{D42A27DB-BD31-4B8C-83A1-F6EECF244321}">
                <p14:modId xmlns:p14="http://schemas.microsoft.com/office/powerpoint/2010/main" val="1869804210"/>
              </p:ext>
            </p:extLst>
          </p:nvPr>
        </p:nvGraphicFramePr>
        <p:xfrm>
          <a:off x="3461840" y="5068925"/>
          <a:ext cx="5268319" cy="369850"/>
        </p:xfrm>
        <a:graphic>
          <a:graphicData uri="http://schemas.openxmlformats.org/presentationml/2006/ole">
            <mc:AlternateContent xmlns:mc="http://schemas.openxmlformats.org/markup-compatibility/2006">
              <mc:Choice xmlns:v="urn:schemas-microsoft-com:vml" Requires="v">
                <p:oleObj spid="_x0000_s1561" name="AxMath" r:id="rId4" imgW="3052440" imgH="213840" progId="Equation.AxMath">
                  <p:embed/>
                </p:oleObj>
              </mc:Choice>
              <mc:Fallback>
                <p:oleObj name="AxMath" r:id="rId4" imgW="3052440" imgH="213840" progId="Equation.AxMath">
                  <p:embed/>
                  <p:pic>
                    <p:nvPicPr>
                      <p:cNvPr id="25" name="对象 24"/>
                      <p:cNvPicPr/>
                      <p:nvPr/>
                    </p:nvPicPr>
                    <p:blipFill>
                      <a:blip r:embed="rId5"/>
                      <a:stretch>
                        <a:fillRect/>
                      </a:stretch>
                    </p:blipFill>
                    <p:spPr>
                      <a:xfrm>
                        <a:off x="3461840" y="5068925"/>
                        <a:ext cx="5268319" cy="369850"/>
                      </a:xfrm>
                      <a:prstGeom prst="rect">
                        <a:avLst/>
                      </a:prstGeom>
                      <a:ln w="28575">
                        <a:solidFill>
                          <a:srgbClr val="13009C"/>
                        </a:solidFill>
                      </a:ln>
                    </p:spPr>
                  </p:pic>
                </p:oleObj>
              </mc:Fallback>
            </mc:AlternateContent>
          </a:graphicData>
        </a:graphic>
      </p:graphicFrame>
      <p:graphicFrame>
        <p:nvGraphicFramePr>
          <p:cNvPr id="14" name="对象 13">
            <a:extLst>
              <a:ext uri="{FF2B5EF4-FFF2-40B4-BE49-F238E27FC236}">
                <a16:creationId xmlns:a16="http://schemas.microsoft.com/office/drawing/2014/main" id="{B584CC44-58AA-4394-9CB4-E81E839BB343}"/>
              </a:ext>
            </a:extLst>
          </p:cNvPr>
          <p:cNvGraphicFramePr>
            <a:graphicFrameLocks noChangeAspect="1"/>
          </p:cNvGraphicFramePr>
          <p:nvPr>
            <p:extLst>
              <p:ext uri="{D42A27DB-BD31-4B8C-83A1-F6EECF244321}">
                <p14:modId xmlns:p14="http://schemas.microsoft.com/office/powerpoint/2010/main" val="2170884746"/>
              </p:ext>
            </p:extLst>
          </p:nvPr>
        </p:nvGraphicFramePr>
        <p:xfrm>
          <a:off x="2786059" y="3032831"/>
          <a:ext cx="6619875" cy="584200"/>
        </p:xfrm>
        <a:graphic>
          <a:graphicData uri="http://schemas.openxmlformats.org/presentationml/2006/ole">
            <mc:AlternateContent xmlns:mc="http://schemas.openxmlformats.org/markup-compatibility/2006">
              <mc:Choice xmlns:v="urn:schemas-microsoft-com:vml" Requires="v">
                <p:oleObj spid="_x0000_s1562" name="AxMath" r:id="rId6" imgW="4313520" imgH="380880" progId="Equation.AxMath">
                  <p:embed/>
                </p:oleObj>
              </mc:Choice>
              <mc:Fallback>
                <p:oleObj name="AxMath" r:id="rId6" imgW="4313520" imgH="380880" progId="Equation.AxMath">
                  <p:embed/>
                  <p:pic>
                    <p:nvPicPr>
                      <p:cNvPr id="15" name="对象 14"/>
                      <p:cNvPicPr/>
                      <p:nvPr/>
                    </p:nvPicPr>
                    <p:blipFill>
                      <a:blip r:embed="rId7"/>
                      <a:stretch>
                        <a:fillRect/>
                      </a:stretch>
                    </p:blipFill>
                    <p:spPr>
                      <a:xfrm>
                        <a:off x="2786059" y="3032831"/>
                        <a:ext cx="6619875" cy="584200"/>
                      </a:xfrm>
                      <a:prstGeom prst="rect">
                        <a:avLst/>
                      </a:prstGeom>
                    </p:spPr>
                  </p:pic>
                </p:oleObj>
              </mc:Fallback>
            </mc:AlternateContent>
          </a:graphicData>
        </a:graphic>
      </p:graphicFrame>
      <p:sp>
        <p:nvSpPr>
          <p:cNvPr id="11" name="任意多边形 19">
            <a:hlinkClick r:id="rId8" action="ppaction://hlinksldjump"/>
            <a:extLst>
              <a:ext uri="{FF2B5EF4-FFF2-40B4-BE49-F238E27FC236}">
                <a16:creationId xmlns:a16="http://schemas.microsoft.com/office/drawing/2014/main" id="{F5360EBE-2D76-4228-8299-591856643FE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B612C5F-D1E2-42EC-A436-96010DCBE2A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6895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A1D5B46E-214D-4F44-94D7-736DCE7454DF}"/>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6305C-4C45-47AA-BBF5-9528B6AB24ED}"/>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passengers’ speed with the crowd density</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Greenshields speed-density linear model (Ref. </a:t>
                </a:r>
                <a:r>
                  <a:rPr lang="en-US" altLang="zh-CN" sz="1800" dirty="0">
                    <a:solidFill>
                      <a:srgbClr val="110087"/>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essay) (</a:t>
                </a: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maximum speed of a passenger)</a:t>
                </a:r>
              </a:p>
            </p:txBody>
          </p:sp>
        </mc:Choice>
        <mc:Fallback xmlns="">
          <p:sp>
            <p:nvSpPr>
              <p:cNvPr id="3" name="内容占位符 2">
                <a:extLst>
                  <a:ext uri="{FF2B5EF4-FFF2-40B4-BE49-F238E27FC236}">
                    <a16:creationId xmlns:a16="http://schemas.microsoft.com/office/drawing/2014/main" id="{1326305C-4C45-47AA-BBF5-9528B6AB24E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6" name="对象 25"/>
          <p:cNvGraphicFramePr>
            <a:graphicFrameLocks noChangeAspect="1"/>
          </p:cNvGraphicFramePr>
          <p:nvPr>
            <p:extLst>
              <p:ext uri="{D42A27DB-BD31-4B8C-83A1-F6EECF244321}">
                <p14:modId xmlns:p14="http://schemas.microsoft.com/office/powerpoint/2010/main" val="3213937607"/>
              </p:ext>
            </p:extLst>
          </p:nvPr>
        </p:nvGraphicFramePr>
        <p:xfrm>
          <a:off x="2269228" y="3283109"/>
          <a:ext cx="7653544" cy="1348422"/>
        </p:xfrm>
        <a:graphic>
          <a:graphicData uri="http://schemas.openxmlformats.org/presentationml/2006/ole">
            <mc:AlternateContent xmlns:mc="http://schemas.openxmlformats.org/markup-compatibility/2006">
              <mc:Choice xmlns:v="urn:schemas-microsoft-com:vml" Requires="v">
                <p:oleObj spid="_x0000_s9479" name="AxMath" r:id="rId5" imgW="4375800" imgH="770760" progId="Equation.AxMath">
                  <p:embed/>
                </p:oleObj>
              </mc:Choice>
              <mc:Fallback>
                <p:oleObj name="AxMath" r:id="rId5" imgW="4375800" imgH="770760" progId="Equation.AxMath">
                  <p:embed/>
                  <p:pic>
                    <p:nvPicPr>
                      <p:cNvPr id="26" name="对象 25"/>
                      <p:cNvPicPr/>
                      <p:nvPr/>
                    </p:nvPicPr>
                    <p:blipFill>
                      <a:blip r:embed="rId6"/>
                      <a:stretch>
                        <a:fillRect/>
                      </a:stretch>
                    </p:blipFill>
                    <p:spPr>
                      <a:xfrm>
                        <a:off x="2269228" y="3283109"/>
                        <a:ext cx="7653544" cy="1348422"/>
                      </a:xfrm>
                      <a:prstGeom prst="rect">
                        <a:avLst/>
                      </a:prstGeom>
                    </p:spPr>
                  </p:pic>
                </p:oleObj>
              </mc:Fallback>
            </mc:AlternateContent>
          </a:graphicData>
        </a:graphic>
      </p:graphicFrame>
      <p:sp>
        <p:nvSpPr>
          <p:cNvPr id="11" name="任意多边形 19">
            <a:hlinkClick r:id="rId7" action="ppaction://hlinksldjump"/>
            <a:extLst>
              <a:ext uri="{FF2B5EF4-FFF2-40B4-BE49-F238E27FC236}">
                <a16:creationId xmlns:a16="http://schemas.microsoft.com/office/drawing/2014/main" id="{6DEBEAF8-263B-4532-8023-A8341A189C5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06B8ACB-9B19-4283-818B-24AE8C7957A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792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94672" y="3503741"/>
            <a:ext cx="4977538" cy="2922018"/>
            <a:chOff x="6985000" y="3183259"/>
            <a:chExt cx="4856912" cy="2809656"/>
          </a:xfrm>
        </p:grpSpPr>
        <p:grpSp>
          <p:nvGrpSpPr>
            <p:cNvPr id="8" name="组合 7"/>
            <p:cNvGrpSpPr/>
            <p:nvPr/>
          </p:nvGrpSpPr>
          <p:grpSpPr>
            <a:xfrm>
              <a:off x="6985000" y="3183259"/>
              <a:ext cx="4797723" cy="1315180"/>
              <a:chOff x="6985000" y="3183259"/>
              <a:chExt cx="4797723" cy="1315180"/>
            </a:xfrm>
          </p:grpSpPr>
          <p:graphicFrame>
            <p:nvGraphicFramePr>
              <p:cNvPr id="7" name="对象 6"/>
              <p:cNvGraphicFramePr>
                <a:graphicFrameLocks noChangeAspect="1"/>
              </p:cNvGraphicFramePr>
              <p:nvPr/>
            </p:nvGraphicFramePr>
            <p:xfrm>
              <a:off x="6985000" y="3183259"/>
              <a:ext cx="4797723" cy="682286"/>
            </p:xfrm>
            <a:graphic>
              <a:graphicData uri="http://schemas.openxmlformats.org/presentationml/2006/ole">
                <mc:AlternateContent xmlns:mc="http://schemas.openxmlformats.org/markup-compatibility/2006">
                  <mc:Choice xmlns:v="urn:schemas-microsoft-com:vml" Requires="v">
                    <p:oleObj spid="_x0000_s2845" name="AxMath" r:id="rId4" imgW="4056840" imgH="578160" progId="Equation.AxMath">
                      <p:embed/>
                    </p:oleObj>
                  </mc:Choice>
                  <mc:Fallback>
                    <p:oleObj name="AxMath" r:id="rId4" imgW="4056840" imgH="578160" progId="Equation.AxMath">
                      <p:embed/>
                      <p:pic>
                        <p:nvPicPr>
                          <p:cNvPr id="7" name="对象 6"/>
                          <p:cNvPicPr/>
                          <p:nvPr/>
                        </p:nvPicPr>
                        <p:blipFill>
                          <a:blip r:embed="rId5"/>
                          <a:stretch>
                            <a:fillRect/>
                          </a:stretch>
                        </p:blipFill>
                        <p:spPr>
                          <a:xfrm>
                            <a:off x="6985000" y="3183259"/>
                            <a:ext cx="4797723" cy="682286"/>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6985000" y="3950751"/>
              <a:ext cx="3160712" cy="547688"/>
            </p:xfrm>
            <a:graphic>
              <a:graphicData uri="http://schemas.openxmlformats.org/presentationml/2006/ole">
                <mc:AlternateContent xmlns:mc="http://schemas.openxmlformats.org/markup-compatibility/2006">
                  <mc:Choice xmlns:v="urn:schemas-microsoft-com:vml" Requires="v">
                    <p:oleObj spid="_x0000_s2846" name="AxMath" r:id="rId6" imgW="2671200" imgH="462960" progId="Equation.AxMath">
                      <p:embed/>
                    </p:oleObj>
                  </mc:Choice>
                  <mc:Fallback>
                    <p:oleObj name="AxMath" r:id="rId6" imgW="2671200" imgH="462960" progId="Equation.AxMath">
                      <p:embed/>
                      <p:pic>
                        <p:nvPicPr>
                          <p:cNvPr id="17" name="对象 16"/>
                          <p:cNvPicPr/>
                          <p:nvPr/>
                        </p:nvPicPr>
                        <p:blipFill>
                          <a:blip r:embed="rId7"/>
                          <a:stretch>
                            <a:fillRect/>
                          </a:stretch>
                        </p:blipFill>
                        <p:spPr>
                          <a:xfrm>
                            <a:off x="6985000" y="3950751"/>
                            <a:ext cx="3160712" cy="547688"/>
                          </a:xfrm>
                          <a:prstGeom prst="rect">
                            <a:avLst/>
                          </a:prstGeom>
                        </p:spPr>
                      </p:pic>
                    </p:oleObj>
                  </mc:Fallback>
                </mc:AlternateContent>
              </a:graphicData>
            </a:graphic>
          </p:graphicFrame>
        </p:grpSp>
        <p:graphicFrame>
          <p:nvGraphicFramePr>
            <p:cNvPr id="9" name="对象 8"/>
            <p:cNvGraphicFramePr>
              <a:graphicFrameLocks noChangeAspect="1"/>
            </p:cNvGraphicFramePr>
            <p:nvPr/>
          </p:nvGraphicFramePr>
          <p:xfrm>
            <a:off x="6985000" y="4583645"/>
            <a:ext cx="4856912" cy="1409270"/>
          </p:xfrm>
          <a:graphic>
            <a:graphicData uri="http://schemas.openxmlformats.org/presentationml/2006/ole">
              <mc:AlternateContent xmlns:mc="http://schemas.openxmlformats.org/markup-compatibility/2006">
                <mc:Choice xmlns:v="urn:schemas-microsoft-com:vml" Requires="v">
                  <p:oleObj spid="_x0000_s2847" name="AxMath" r:id="rId8" imgW="4213080" imgH="1221120" progId="Equation.AxMath">
                    <p:embed/>
                  </p:oleObj>
                </mc:Choice>
                <mc:Fallback>
                  <p:oleObj name="AxMath" r:id="rId8" imgW="4213080" imgH="1221120" progId="Equation.AxMath">
                    <p:embed/>
                    <p:pic>
                      <p:nvPicPr>
                        <p:cNvPr id="9" name="对象 8"/>
                        <p:cNvPicPr/>
                        <p:nvPr/>
                      </p:nvPicPr>
                      <p:blipFill>
                        <a:blip r:embed="rId9"/>
                        <a:stretch>
                          <a:fillRect/>
                        </a:stretch>
                      </p:blipFill>
                      <p:spPr>
                        <a:xfrm>
                          <a:off x="6985000" y="4583645"/>
                          <a:ext cx="4856912" cy="1409270"/>
                        </a:xfrm>
                        <a:prstGeom prst="rect">
                          <a:avLst/>
                        </a:prstGeom>
                      </p:spPr>
                    </p:pic>
                  </p:oleObj>
                </mc:Fallback>
              </mc:AlternateContent>
            </a:graphicData>
          </a:graphic>
        </p:graphicFrame>
      </p:grpSp>
      <p:sp>
        <p:nvSpPr>
          <p:cNvPr id="20" name="标题 1">
            <a:extLst>
              <a:ext uri="{FF2B5EF4-FFF2-40B4-BE49-F238E27FC236}">
                <a16:creationId xmlns:a16="http://schemas.microsoft.com/office/drawing/2014/main" id="{1037EFA1-A650-411A-9890-A2FFFB00EAA2}"/>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14" name="内容占位符 13">
            <a:extLst>
              <a:ext uri="{FF2B5EF4-FFF2-40B4-BE49-F238E27FC236}">
                <a16:creationId xmlns:a16="http://schemas.microsoft.com/office/drawing/2014/main" id="{7589973B-F918-498D-8977-93522D560656}"/>
              </a:ext>
            </a:extLst>
          </p:cNvPr>
          <p:cNvSpPr>
            <a:spLocks noGrp="1"/>
          </p:cNvSpPr>
          <p:nvPr>
            <p:ph idx="1"/>
          </p:nvPr>
        </p:nvSpPr>
        <p:spPr>
          <a:xfrm>
            <a:off x="818712" y="2222288"/>
            <a:ext cx="10554574" cy="1412260"/>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crowd density under a given passenger distribution</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Calculated through the dot product of two vectors representing the passenger’s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overall distribution in the aisle. (or the </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factor)</a:t>
            </a:r>
          </a:p>
        </p:txBody>
      </p:sp>
      <p:grpSp>
        <p:nvGrpSpPr>
          <p:cNvPr id="3" name="组合 2"/>
          <p:cNvGrpSpPr/>
          <p:nvPr/>
        </p:nvGrpSpPr>
        <p:grpSpPr>
          <a:xfrm>
            <a:off x="375948" y="3723160"/>
            <a:ext cx="6019800" cy="2258497"/>
            <a:chOff x="650240" y="3429000"/>
            <a:chExt cx="6019800" cy="2258497"/>
          </a:xfrm>
        </p:grpSpPr>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635" y="3429000"/>
              <a:ext cx="5864543" cy="1944053"/>
            </a:xfrm>
            <a:prstGeom prst="rect">
              <a:avLst/>
            </a:prstGeom>
          </p:spPr>
        </p:pic>
        <p:sp>
          <p:nvSpPr>
            <p:cNvPr id="4" name="文本框 3"/>
            <p:cNvSpPr txBox="1"/>
            <p:nvPr/>
          </p:nvSpPr>
          <p:spPr>
            <a:xfrm>
              <a:off x="650240" y="5379720"/>
              <a:ext cx="6019800" cy="307777"/>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Fig. The intuitive illustration of the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visibility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1400"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existence </a:t>
              </a:r>
              <a:r>
                <a:rPr lang="en-US" altLang="zh-CN"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vectors</a:t>
              </a:r>
              <a:endParaRPr lang="zh-CN" altLang="en-US" sz="1400"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4"/>
          <p:cNvSpPr/>
          <p:nvPr/>
        </p:nvSpPr>
        <p:spPr>
          <a:xfrm>
            <a:off x="6534912" y="3493581"/>
            <a:ext cx="127812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5524500" y="3856884"/>
            <a:ext cx="1010412" cy="875136"/>
          </a:xfrm>
          <a:prstGeom prst="straightConnector1">
            <a:avLst/>
          </a:prstGeom>
          <a:ln w="19050">
            <a:solidFill>
              <a:srgbClr val="150264"/>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34912" y="4405070"/>
            <a:ext cx="1237488" cy="363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180840" y="4607560"/>
            <a:ext cx="2354072" cy="659290"/>
          </a:xfrm>
          <a:custGeom>
            <a:avLst/>
            <a:gdLst>
              <a:gd name="connsiteX0" fmla="*/ 2372360 w 2372360"/>
              <a:gd name="connsiteY0" fmla="*/ 0 h 659290"/>
              <a:gd name="connsiteX1" fmla="*/ 1976120 w 2372360"/>
              <a:gd name="connsiteY1" fmla="*/ 650240 h 659290"/>
              <a:gd name="connsiteX2" fmla="*/ 0 w 2372360"/>
              <a:gd name="connsiteY2" fmla="*/ 320040 h 659290"/>
            </a:gdLst>
            <a:ahLst/>
            <a:cxnLst>
              <a:cxn ang="0">
                <a:pos x="connsiteX0" y="connsiteY0"/>
              </a:cxn>
              <a:cxn ang="0">
                <a:pos x="connsiteX1" y="connsiteY1"/>
              </a:cxn>
              <a:cxn ang="0">
                <a:pos x="connsiteX2" y="connsiteY2"/>
              </a:cxn>
            </a:cxnLst>
            <a:rect l="l" t="t" r="r" b="b"/>
            <a:pathLst>
              <a:path w="2372360" h="659290">
                <a:moveTo>
                  <a:pt x="2372360" y="0"/>
                </a:moveTo>
                <a:cubicBezTo>
                  <a:pt x="2371936" y="298450"/>
                  <a:pt x="2371513" y="596900"/>
                  <a:pt x="1976120" y="650240"/>
                </a:cubicBezTo>
                <a:cubicBezTo>
                  <a:pt x="1580727" y="703580"/>
                  <a:pt x="790363" y="511810"/>
                  <a:pt x="0" y="320040"/>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19">
            <a:hlinkClick r:id="rId11" action="ppaction://hlinksldjump"/>
            <a:extLst>
              <a:ext uri="{FF2B5EF4-FFF2-40B4-BE49-F238E27FC236}">
                <a16:creationId xmlns:a16="http://schemas.microsoft.com/office/drawing/2014/main" id="{4478E9A4-B23F-4951-844B-195527DF50C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DF7343C-12DC-4623-BDC3-7370F3695F8C}"/>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11935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C16D14F2-1C2F-42D9-AC1F-CCC0168CA633}"/>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878A841-0B06-4D32-9970-F9381CDDCEAD}"/>
                  </a:ext>
                </a:extLst>
              </p:cNvPr>
              <p:cNvSpPr>
                <a:spLocks noGrp="1"/>
              </p:cNvSpPr>
              <p:nvPr>
                <p:ph idx="1"/>
              </p:nvPr>
            </p:nvSpPr>
            <p:spPr>
              <a:xfrm>
                <a:off x="818712" y="2222287"/>
                <a:ext cx="5541448" cy="4882706"/>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passenger distribution with speed</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equivalent to calculating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(the index of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current cell at time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with the speed of all passengers.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calculate the time a passenger needs to enter every cell and find out which total time of the two adjacent cells include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Partial summation</a:t>
                </a:r>
                <a:endParaRPr lang="zh-CN" altLang="en-US" sz="1800" dirty="0"/>
              </a:p>
            </p:txBody>
          </p:sp>
        </mc:Choice>
        <mc:Fallback xmlns="">
          <p:sp>
            <p:nvSpPr>
              <p:cNvPr id="5" name="内容占位符 4">
                <a:extLst>
                  <a:ext uri="{FF2B5EF4-FFF2-40B4-BE49-F238E27FC236}">
                    <a16:creationId xmlns:a16="http://schemas.microsoft.com/office/drawing/2014/main" id="{6878A841-0B06-4D32-9970-F9381CDDCEAD}"/>
                  </a:ext>
                </a:extLst>
              </p:cNvPr>
              <p:cNvSpPr>
                <a:spLocks noGrp="1" noRot="1" noChangeAspect="1" noMove="1" noResize="1" noEditPoints="1" noAdjustHandles="1" noChangeArrowheads="1" noChangeShapeType="1" noTextEdit="1"/>
              </p:cNvSpPr>
              <p:nvPr>
                <p:ph idx="1"/>
              </p:nvPr>
            </p:nvSpPr>
            <p:spPr>
              <a:xfrm>
                <a:off x="818712" y="2222287"/>
                <a:ext cx="5541448" cy="4882706"/>
              </a:xfrm>
              <a:blipFill>
                <a:blip r:embed="rId4"/>
                <a:stretch>
                  <a:fillRect/>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nvGraphicFramePr>
        <p:xfrm>
          <a:off x="920510" y="5196335"/>
          <a:ext cx="6064490" cy="1211982"/>
        </p:xfrm>
        <a:graphic>
          <a:graphicData uri="http://schemas.openxmlformats.org/presentationml/2006/ole">
            <mc:AlternateContent xmlns:mc="http://schemas.openxmlformats.org/markup-compatibility/2006">
              <mc:Choice xmlns:v="urn:schemas-microsoft-com:vml" Requires="v">
                <p:oleObj spid="_x0000_s16397" name="AxMath" r:id="rId5" imgW="4685400" imgH="936360" progId="Equation.AxMath">
                  <p:embed/>
                </p:oleObj>
              </mc:Choice>
              <mc:Fallback>
                <p:oleObj name="AxMath" r:id="rId5" imgW="4685400" imgH="936360" progId="Equation.AxMath">
                  <p:embed/>
                  <p:pic>
                    <p:nvPicPr>
                      <p:cNvPr id="3" name="对象 2"/>
                      <p:cNvPicPr/>
                      <p:nvPr/>
                    </p:nvPicPr>
                    <p:blipFill>
                      <a:blip r:embed="rId6"/>
                      <a:stretch>
                        <a:fillRect/>
                      </a:stretch>
                    </p:blipFill>
                    <p:spPr>
                      <a:xfrm>
                        <a:off x="920510" y="5196335"/>
                        <a:ext cx="6064490" cy="1211982"/>
                      </a:xfrm>
                      <a:prstGeom prst="rect">
                        <a:avLst/>
                      </a:prstGeom>
                    </p:spPr>
                  </p:pic>
                </p:oleObj>
              </mc:Fallback>
            </mc:AlternateContent>
          </a:graphicData>
        </a:graphic>
      </p:graphicFrame>
      <p:sp>
        <p:nvSpPr>
          <p:cNvPr id="10" name="任意多边形 19">
            <a:hlinkClick r:id="" action="ppaction://noaction"/>
            <a:extLst>
              <a:ext uri="{FF2B5EF4-FFF2-40B4-BE49-F238E27FC236}">
                <a16:creationId xmlns:a16="http://schemas.microsoft.com/office/drawing/2014/main" id="{64397CDF-ADF8-4F53-9776-1D3F9B21240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97AE069-593E-4CCA-8065-BD0E723F7CC0}"/>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14</a:t>
            </a:fld>
            <a:endParaRPr lang="zh-CN" altLang="en-US" sz="1200" b="1" dirty="0">
              <a:solidFill>
                <a:schemeClr val="accent1"/>
              </a:solidFill>
              <a:latin typeface="+mj-lt"/>
            </a:endParaRPr>
          </a:p>
        </p:txBody>
      </p:sp>
      <p:sp>
        <p:nvSpPr>
          <p:cNvPr id="2" name="矩形 1"/>
          <p:cNvSpPr/>
          <p:nvPr/>
        </p:nvSpPr>
        <p:spPr>
          <a:xfrm>
            <a:off x="690678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矩形 7"/>
          <p:cNvSpPr/>
          <p:nvPr/>
        </p:nvSpPr>
        <p:spPr>
          <a:xfrm>
            <a:off x="745034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矩形 8"/>
          <p:cNvSpPr/>
          <p:nvPr/>
        </p:nvSpPr>
        <p:spPr>
          <a:xfrm>
            <a:off x="799390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矩形 11"/>
          <p:cNvSpPr/>
          <p:nvPr/>
        </p:nvSpPr>
        <p:spPr>
          <a:xfrm>
            <a:off x="853746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矩形 12"/>
          <p:cNvSpPr/>
          <p:nvPr/>
        </p:nvSpPr>
        <p:spPr>
          <a:xfrm>
            <a:off x="908102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5" name="矩形 14"/>
          <p:cNvSpPr/>
          <p:nvPr/>
        </p:nvSpPr>
        <p:spPr>
          <a:xfrm>
            <a:off x="962458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6" name="矩形 15"/>
          <p:cNvSpPr/>
          <p:nvPr/>
        </p:nvSpPr>
        <p:spPr>
          <a:xfrm>
            <a:off x="1016814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矩形 16"/>
          <p:cNvSpPr/>
          <p:nvPr/>
        </p:nvSpPr>
        <p:spPr>
          <a:xfrm>
            <a:off x="10711709" y="2258647"/>
            <a:ext cx="543560" cy="5435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7" name="直接连接符 6"/>
          <p:cNvCxnSpPr/>
          <p:nvPr/>
        </p:nvCxnSpPr>
        <p:spPr>
          <a:xfrm rot="5400000">
            <a:off x="7447301" y="2938988"/>
            <a:ext cx="0" cy="2621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7447301" y="6079444"/>
            <a:ext cx="0" cy="2621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450349" y="3061416"/>
            <a:ext cx="0" cy="31490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等腰三角形 22"/>
          <p:cNvSpPr/>
          <p:nvPr/>
        </p:nvSpPr>
        <p:spPr>
          <a:xfrm rot="16200000">
            <a:off x="7477440" y="6052040"/>
            <a:ext cx="210312" cy="304466"/>
          </a:xfrm>
          <a:prstGeom prst="triangl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453223" y="3972829"/>
            <a:ext cx="256206" cy="523240"/>
          </a:xfrm>
          <a:prstGeom prst="rect">
            <a:avLst/>
          </a:prstGeom>
          <a:solidFill>
            <a:srgbClr val="92D05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7228099" y="4169679"/>
            <a:ext cx="1277620" cy="0"/>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8487940" y="3972829"/>
                <a:ext cx="1993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B050"/>
                          </a:solidFill>
                          <a:latin typeface="Cambria Math" panose="02040503050406030204" pitchFamily="18" charset="0"/>
                        </a:rPr>
                        <m:t>𝑡</m:t>
                      </m:r>
                    </m:oMath>
                  </m:oMathPara>
                </a14:m>
                <a:endParaRPr lang="zh-CN" altLang="en-US" dirty="0">
                  <a:solidFill>
                    <a:srgbClr val="00B050"/>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8487940" y="3972829"/>
                <a:ext cx="199390" cy="369332"/>
              </a:xfrm>
              <a:prstGeom prst="rect">
                <a:avLst/>
              </a:prstGeom>
              <a:blipFill>
                <a:blip r:embed="rId7"/>
                <a:stretch>
                  <a:fillRect r="-30303"/>
                </a:stretch>
              </a:blipFill>
            </p:spPr>
            <p:txBody>
              <a:bodyPr/>
              <a:lstStyle/>
              <a:p>
                <a:r>
                  <a:rPr lang="zh-CN" altLang="en-US">
                    <a:noFill/>
                  </a:rPr>
                  <a:t> </a:t>
                </a:r>
              </a:p>
            </p:txBody>
          </p:sp>
        </mc:Fallback>
      </mc:AlternateContent>
      <p:sp>
        <p:nvSpPr>
          <p:cNvPr id="24" name="文本框 23"/>
          <p:cNvSpPr txBox="1"/>
          <p:nvPr/>
        </p:nvSpPr>
        <p:spPr>
          <a:xfrm>
            <a:off x="6188975" y="2885386"/>
            <a:ext cx="1976120" cy="369332"/>
          </a:xfrm>
          <a:prstGeom prst="rect">
            <a:avLst/>
          </a:prstGeom>
          <a:noFill/>
        </p:spPr>
        <p:txBody>
          <a:bodyPr wrap="square" rtlCol="0">
            <a:spAutoFit/>
          </a:bodyPr>
          <a:lstStyle/>
          <a:p>
            <a:r>
              <a:rPr lang="en-US" altLang="zh-CN" dirty="0">
                <a:solidFill>
                  <a:srgbClr val="12008A"/>
                </a:solidFill>
              </a:rPr>
              <a:t>Total time</a:t>
            </a:r>
            <a:endParaRPr lang="zh-CN" altLang="en-US" dirty="0">
              <a:solidFill>
                <a:srgbClr val="12008A"/>
              </a:solidFill>
            </a:endParaRPr>
          </a:p>
        </p:txBody>
      </p:sp>
      <p:sp>
        <p:nvSpPr>
          <p:cNvPr id="25" name="右大括号 24"/>
          <p:cNvSpPr/>
          <p:nvPr/>
        </p:nvSpPr>
        <p:spPr>
          <a:xfrm rot="5400000">
            <a:off x="9806199" y="2627709"/>
            <a:ext cx="180340" cy="52933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文本框 25"/>
              <p:cNvSpPr txBox="1"/>
              <p:nvPr/>
            </p:nvSpPr>
            <p:spPr>
              <a:xfrm>
                <a:off x="9268989" y="3070052"/>
                <a:ext cx="2341880" cy="646331"/>
              </a:xfrm>
              <a:prstGeom prst="rect">
                <a:avLst/>
              </a:prstGeom>
              <a:noFill/>
              <a:ln w="28575">
                <a:solidFill>
                  <a:srgbClr val="12008A"/>
                </a:solidFill>
              </a:ln>
            </p:spPr>
            <p:txBody>
              <a:bodyPr wrap="square" rtlCol="0">
                <a:spAutoFit/>
              </a:bodyPr>
              <a:lstStyle/>
              <a:p>
                <a14:m>
                  <m:oMath xmlns:m="http://schemas.openxmlformats.org/officeDocument/2006/math">
                    <m:r>
                      <a:rPr lang="en-US" altLang="zh-CN" b="0" i="1" smtClean="0">
                        <a:latin typeface="Cambria Math" panose="02040503050406030204" pitchFamily="18" charset="0"/>
                      </a:rPr>
                      <m:t>𝑡</m:t>
                    </m:r>
                  </m:oMath>
                </a14:m>
                <a:r>
                  <a:rPr lang="zh-CN" altLang="en-US" dirty="0"/>
                  <a:t> </a:t>
                </a:r>
                <a:r>
                  <a:rPr lang="en-US" altLang="zh-CN" dirty="0"/>
                  <a:t>occurs in cell </a:t>
                </a:r>
                <a14:m>
                  <m:oMath xmlns:m="http://schemas.openxmlformats.org/officeDocument/2006/math">
                    <m:r>
                      <a:rPr lang="en-US" altLang="zh-CN" b="0" i="1" smtClean="0">
                        <a:latin typeface="Cambria Math" panose="02040503050406030204" pitchFamily="18" charset="0"/>
                      </a:rPr>
                      <m:t>6</m:t>
                    </m:r>
                  </m:oMath>
                </a14:m>
                <a:r>
                  <a:rPr lang="en-US" altLang="zh-CN" dirty="0"/>
                  <a:t>, then we take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=6</m:t>
                    </m:r>
                  </m:oMath>
                </a14:m>
                <a:r>
                  <a:rPr lang="en-US" altLang="zh-CN" dirty="0"/>
                  <a:t>.</a:t>
                </a:r>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9268989" y="3070052"/>
                <a:ext cx="2341880" cy="646331"/>
              </a:xfrm>
              <a:prstGeom prst="rect">
                <a:avLst/>
              </a:prstGeom>
              <a:blipFill>
                <a:blip r:embed="rId8"/>
                <a:stretch>
                  <a:fillRect l="-1799" t="-3604" b="-10811"/>
                </a:stretch>
              </a:blipFill>
              <a:ln w="28575">
                <a:solidFill>
                  <a:srgbClr val="12008A"/>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6198355" y="6041263"/>
                <a:ext cx="1976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12008A"/>
                          </a:solidFill>
                          <a:latin typeface="Cambria Math" panose="02040503050406030204" pitchFamily="18" charset="0"/>
                        </a:rPr>
                        <m:t>0</m:t>
                      </m:r>
                    </m:oMath>
                  </m:oMathPara>
                </a14:m>
                <a:endParaRPr lang="zh-CN" altLang="en-US" dirty="0">
                  <a:solidFill>
                    <a:srgbClr val="12008A"/>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6198355" y="6041263"/>
                <a:ext cx="1976120"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584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8"/>
                                        </p:tgtEl>
                                        <p:attrNameLst>
                                          <p:attrName>style.visibility</p:attrName>
                                        </p:attrNameLst>
                                      </p:cBhvr>
                                      <p:to>
                                        <p:strVal val="visible"/>
                                      </p:to>
                                    </p:set>
                                  </p:childTnLst>
                                </p:cTn>
                              </p:par>
                              <p:par>
                                <p:cTn id="10" presetID="42" presetClass="path" presetSubtype="0" accel="50000" decel="50000" fill="hold" grpId="0" nodeType="withEffect">
                                  <p:stCondLst>
                                    <p:cond delay="0"/>
                                  </p:stCondLst>
                                  <p:childTnLst>
                                    <p:animMotion origin="layout" path="M 3.95833E-6 2.22222E-6 L -0.00039 -0.04838 " pathEditMode="relative" rAng="0" ptsTypes="AA">
                                      <p:cBhvr>
                                        <p:cTn id="11" dur="500" fill="hold"/>
                                        <p:tgtEl>
                                          <p:spTgt spid="23"/>
                                        </p:tgtEl>
                                        <p:attrNameLst>
                                          <p:attrName>ppt_x</p:attrName>
                                          <p:attrName>ppt_y</p:attrName>
                                        </p:attrNameLst>
                                      </p:cBhvr>
                                      <p:rCtr x="-26" y="-2431"/>
                                    </p:animMotion>
                                  </p:childTnLst>
                                </p:cTn>
                              </p:par>
                            </p:childTnLst>
                          </p:cTn>
                        </p:par>
                        <p:par>
                          <p:cTn id="12" fill="hold">
                            <p:stCondLst>
                              <p:cond delay="500"/>
                            </p:stCondLst>
                            <p:childTnLst>
                              <p:par>
                                <p:cTn id="13" presetID="30" presetClass="emph" presetSubtype="0" fill="hold" grpId="1" nodeType="afterEffect">
                                  <p:stCondLst>
                                    <p:cond delay="0"/>
                                  </p:stCondLst>
                                  <p:childTnLst>
                                    <p:animClr clrSpc="hsl" dir="cw">
                                      <p:cBhvr override="childStyle">
                                        <p:cTn id="14" dur="500" fill="hold"/>
                                        <p:tgtEl>
                                          <p:spTgt spid="2"/>
                                        </p:tgtEl>
                                        <p:attrNameLst>
                                          <p:attrName>style.color</p:attrName>
                                        </p:attrNameLst>
                                      </p:cBhvr>
                                      <p:by>
                                        <p:hsl h="0" s="12549" l="25098"/>
                                      </p:by>
                                    </p:animClr>
                                    <p:animClr clrSpc="hsl" dir="cw">
                                      <p:cBhvr>
                                        <p:cTn id="15" dur="500" fill="hold"/>
                                        <p:tgtEl>
                                          <p:spTgt spid="2"/>
                                        </p:tgtEl>
                                        <p:attrNameLst>
                                          <p:attrName>fillcolor</p:attrName>
                                        </p:attrNameLst>
                                      </p:cBhvr>
                                      <p:by>
                                        <p:hsl h="0" s="12549" l="25098"/>
                                      </p:by>
                                    </p:animClr>
                                    <p:animClr clrSpc="hsl" dir="cw">
                                      <p:cBhvr>
                                        <p:cTn id="16" dur="500" fill="hold"/>
                                        <p:tgtEl>
                                          <p:spTgt spid="2"/>
                                        </p:tgtEl>
                                        <p:attrNameLst>
                                          <p:attrName>stroke.color</p:attrName>
                                        </p:attrNameLst>
                                      </p:cBhvr>
                                      <p:by>
                                        <p:hsl h="0" s="12549" l="25098"/>
                                      </p:by>
                                    </p:animClr>
                                    <p:set>
                                      <p:cBhvr>
                                        <p:cTn id="17" dur="500" fill="hold"/>
                                        <p:tgtEl>
                                          <p:spTgt spid="2"/>
                                        </p:tgtEl>
                                        <p:attrNameLst>
                                          <p:attrName>fill.type</p:attrName>
                                        </p:attrNameLst>
                                      </p:cBhvr>
                                      <p:to>
                                        <p:strVal val="solid"/>
                                      </p:to>
                                    </p:set>
                                  </p:childTnLst>
                                </p:cTn>
                              </p:par>
                              <p:par>
                                <p:cTn id="18" presetID="1" presetClass="entr" presetSubtype="0" fill="hold" grpId="0" nodeType="withEffect">
                                  <p:stCondLst>
                                    <p:cond delay="0"/>
                                  </p:stCondLst>
                                  <p:childTnLst>
                                    <p:set>
                                      <p:cBhvr>
                                        <p:cTn id="19" dur="1" fill="hold">
                                          <p:stCondLst>
                                            <p:cond delay="499"/>
                                          </p:stCondLst>
                                        </p:cTn>
                                        <p:tgtEl>
                                          <p:spTgt spid="9"/>
                                        </p:tgtEl>
                                        <p:attrNameLst>
                                          <p:attrName>style.visibility</p:attrName>
                                        </p:attrNameLst>
                                      </p:cBhvr>
                                      <p:to>
                                        <p:strVal val="visible"/>
                                      </p:to>
                                    </p:set>
                                  </p:childTnLst>
                                </p:cTn>
                              </p:par>
                              <p:par>
                                <p:cTn id="20" presetID="42" presetClass="path" presetSubtype="0" accel="50000" decel="50000" fill="hold" grpId="1" nodeType="withEffect">
                                  <p:stCondLst>
                                    <p:cond delay="0"/>
                                  </p:stCondLst>
                                  <p:childTnLst>
                                    <p:animMotion origin="layout" path="M -0.00039 -0.04838 L -0.00039 -0.10949 " pathEditMode="relative" rAng="0" ptsTypes="AA">
                                      <p:cBhvr>
                                        <p:cTn id="21" dur="500" fill="hold"/>
                                        <p:tgtEl>
                                          <p:spTgt spid="23"/>
                                        </p:tgtEl>
                                        <p:attrNameLst>
                                          <p:attrName>ppt_x</p:attrName>
                                          <p:attrName>ppt_y</p:attrName>
                                        </p:attrNameLst>
                                      </p:cBhvr>
                                      <p:rCtr x="0" y="-3056"/>
                                    </p:animMotion>
                                  </p:childTnLst>
                                </p:cTn>
                              </p:par>
                            </p:childTnLst>
                          </p:cTn>
                        </p:par>
                        <p:par>
                          <p:cTn id="22" fill="hold">
                            <p:stCondLst>
                              <p:cond delay="1000"/>
                            </p:stCondLst>
                            <p:childTnLst>
                              <p:par>
                                <p:cTn id="23" presetID="30" presetClass="emph" presetSubtype="0" fill="hold" grpId="1" nodeType="afterEffect">
                                  <p:stCondLst>
                                    <p:cond delay="0"/>
                                  </p:stCondLst>
                                  <p:childTnLst>
                                    <p:animClr clrSpc="hsl" dir="cw">
                                      <p:cBhvr override="childStyle">
                                        <p:cTn id="24" dur="500" fill="hold"/>
                                        <p:tgtEl>
                                          <p:spTgt spid="8"/>
                                        </p:tgtEl>
                                        <p:attrNameLst>
                                          <p:attrName>style.color</p:attrName>
                                        </p:attrNameLst>
                                      </p:cBhvr>
                                      <p:by>
                                        <p:hsl h="0" s="12549" l="25098"/>
                                      </p:by>
                                    </p:animClr>
                                    <p:animClr clrSpc="hsl" dir="cw">
                                      <p:cBhvr>
                                        <p:cTn id="25" dur="500" fill="hold"/>
                                        <p:tgtEl>
                                          <p:spTgt spid="8"/>
                                        </p:tgtEl>
                                        <p:attrNameLst>
                                          <p:attrName>fillcolor</p:attrName>
                                        </p:attrNameLst>
                                      </p:cBhvr>
                                      <p:by>
                                        <p:hsl h="0" s="12549" l="25098"/>
                                      </p:by>
                                    </p:animClr>
                                    <p:animClr clrSpc="hsl" dir="cw">
                                      <p:cBhvr>
                                        <p:cTn id="26" dur="500" fill="hold"/>
                                        <p:tgtEl>
                                          <p:spTgt spid="8"/>
                                        </p:tgtEl>
                                        <p:attrNameLst>
                                          <p:attrName>stroke.color</p:attrName>
                                        </p:attrNameLst>
                                      </p:cBhvr>
                                      <p:by>
                                        <p:hsl h="0" s="12549" l="25098"/>
                                      </p:by>
                                    </p:animClr>
                                    <p:set>
                                      <p:cBhvr>
                                        <p:cTn id="27" dur="500" fill="hold"/>
                                        <p:tgtEl>
                                          <p:spTgt spid="8"/>
                                        </p:tgtEl>
                                        <p:attrNameLst>
                                          <p:attrName>fill.type</p:attrName>
                                        </p:attrNameLst>
                                      </p:cBhvr>
                                      <p:to>
                                        <p:strVal val="solid"/>
                                      </p:to>
                                    </p:set>
                                  </p:childTnLst>
                                </p:cTn>
                              </p:par>
                              <p:par>
                                <p:cTn id="28" presetID="1" presetClass="entr" presetSubtype="0" fill="hold" grpId="0" nodeType="withEffect">
                                  <p:stCondLst>
                                    <p:cond delay="0"/>
                                  </p:stCondLst>
                                  <p:childTnLst>
                                    <p:set>
                                      <p:cBhvr>
                                        <p:cTn id="29" dur="1" fill="hold">
                                          <p:stCondLst>
                                            <p:cond delay="499"/>
                                          </p:stCondLst>
                                        </p:cTn>
                                        <p:tgtEl>
                                          <p:spTgt spid="12"/>
                                        </p:tgtEl>
                                        <p:attrNameLst>
                                          <p:attrName>style.visibility</p:attrName>
                                        </p:attrNameLst>
                                      </p:cBhvr>
                                      <p:to>
                                        <p:strVal val="visible"/>
                                      </p:to>
                                    </p:set>
                                  </p:childTnLst>
                                </p:cTn>
                              </p:par>
                              <p:par>
                                <p:cTn id="30" presetID="42" presetClass="path" presetSubtype="0" accel="50000" decel="50000" fill="hold" grpId="2" nodeType="withEffect">
                                  <p:stCondLst>
                                    <p:cond delay="0"/>
                                  </p:stCondLst>
                                  <p:childTnLst>
                                    <p:animMotion origin="layout" path="M -0.00039 -0.10949 L 3.95833E-6 -0.15972 " pathEditMode="relative" rAng="0" ptsTypes="AA">
                                      <p:cBhvr>
                                        <p:cTn id="31" dur="500" fill="hold"/>
                                        <p:tgtEl>
                                          <p:spTgt spid="23"/>
                                        </p:tgtEl>
                                        <p:attrNameLst>
                                          <p:attrName>ppt_x</p:attrName>
                                          <p:attrName>ppt_y</p:attrName>
                                        </p:attrNameLst>
                                      </p:cBhvr>
                                      <p:rCtr x="13" y="-2523"/>
                                    </p:animMotion>
                                  </p:childTnLst>
                                </p:cTn>
                              </p:par>
                            </p:childTnLst>
                          </p:cTn>
                        </p:par>
                        <p:par>
                          <p:cTn id="32" fill="hold">
                            <p:stCondLst>
                              <p:cond delay="1500"/>
                            </p:stCondLst>
                            <p:childTnLst>
                              <p:par>
                                <p:cTn id="33" presetID="30" presetClass="emph" presetSubtype="0" fill="hold" grpId="1" nodeType="afterEffect">
                                  <p:stCondLst>
                                    <p:cond delay="0"/>
                                  </p:stCondLst>
                                  <p:childTnLst>
                                    <p:animClr clrSpc="hsl" dir="cw">
                                      <p:cBhvr override="childStyle">
                                        <p:cTn id="34" dur="500" fill="hold"/>
                                        <p:tgtEl>
                                          <p:spTgt spid="9"/>
                                        </p:tgtEl>
                                        <p:attrNameLst>
                                          <p:attrName>style.color</p:attrName>
                                        </p:attrNameLst>
                                      </p:cBhvr>
                                      <p:by>
                                        <p:hsl h="0" s="12549" l="25098"/>
                                      </p:by>
                                    </p:animClr>
                                    <p:animClr clrSpc="hsl" dir="cw">
                                      <p:cBhvr>
                                        <p:cTn id="35" dur="500" fill="hold"/>
                                        <p:tgtEl>
                                          <p:spTgt spid="9"/>
                                        </p:tgtEl>
                                        <p:attrNameLst>
                                          <p:attrName>fillcolor</p:attrName>
                                        </p:attrNameLst>
                                      </p:cBhvr>
                                      <p:by>
                                        <p:hsl h="0" s="12549" l="25098"/>
                                      </p:by>
                                    </p:animClr>
                                    <p:animClr clrSpc="hsl" dir="cw">
                                      <p:cBhvr>
                                        <p:cTn id="36" dur="500" fill="hold"/>
                                        <p:tgtEl>
                                          <p:spTgt spid="9"/>
                                        </p:tgtEl>
                                        <p:attrNameLst>
                                          <p:attrName>stroke.color</p:attrName>
                                        </p:attrNameLst>
                                      </p:cBhvr>
                                      <p:by>
                                        <p:hsl h="0" s="12549" l="25098"/>
                                      </p:by>
                                    </p:animClr>
                                    <p:set>
                                      <p:cBhvr>
                                        <p:cTn id="37" dur="500" fill="hold"/>
                                        <p:tgtEl>
                                          <p:spTgt spid="9"/>
                                        </p:tgtEl>
                                        <p:attrNameLst>
                                          <p:attrName>fill.type</p:attrName>
                                        </p:attrNameLst>
                                      </p:cBhvr>
                                      <p:to>
                                        <p:strVal val="solid"/>
                                      </p:to>
                                    </p:set>
                                  </p:childTnLst>
                                </p:cTn>
                              </p:par>
                              <p:par>
                                <p:cTn id="38" presetID="1" presetClass="entr" presetSubtype="0" fill="hold" grpId="0" nodeType="withEffect">
                                  <p:stCondLst>
                                    <p:cond delay="0"/>
                                  </p:stCondLst>
                                  <p:childTnLst>
                                    <p:set>
                                      <p:cBhvr>
                                        <p:cTn id="39" dur="1" fill="hold">
                                          <p:stCondLst>
                                            <p:cond delay="499"/>
                                          </p:stCondLst>
                                        </p:cTn>
                                        <p:tgtEl>
                                          <p:spTgt spid="13"/>
                                        </p:tgtEl>
                                        <p:attrNameLst>
                                          <p:attrName>style.visibility</p:attrName>
                                        </p:attrNameLst>
                                      </p:cBhvr>
                                      <p:to>
                                        <p:strVal val="visible"/>
                                      </p:to>
                                    </p:set>
                                  </p:childTnLst>
                                </p:cTn>
                              </p:par>
                              <p:par>
                                <p:cTn id="40" presetID="42" presetClass="path" presetSubtype="0" accel="50000" decel="50000" fill="hold" grpId="3" nodeType="withEffect">
                                  <p:stCondLst>
                                    <p:cond delay="0"/>
                                  </p:stCondLst>
                                  <p:childTnLst>
                                    <p:animMotion origin="layout" path="M 3.95833E-6 -0.15972 L 3.95833E-6 -0.21644 " pathEditMode="relative" rAng="0" ptsTypes="AA">
                                      <p:cBhvr>
                                        <p:cTn id="41" dur="500" fill="hold"/>
                                        <p:tgtEl>
                                          <p:spTgt spid="23"/>
                                        </p:tgtEl>
                                        <p:attrNameLst>
                                          <p:attrName>ppt_x</p:attrName>
                                          <p:attrName>ppt_y</p:attrName>
                                        </p:attrNameLst>
                                      </p:cBhvr>
                                      <p:rCtr x="0" y="-2847"/>
                                    </p:animMotion>
                                  </p:childTnLst>
                                </p:cTn>
                              </p:par>
                            </p:childTnLst>
                          </p:cTn>
                        </p:par>
                        <p:par>
                          <p:cTn id="42" fill="hold">
                            <p:stCondLst>
                              <p:cond delay="2000"/>
                            </p:stCondLst>
                            <p:childTnLst>
                              <p:par>
                                <p:cTn id="43" presetID="30" presetClass="emph" presetSubtype="0" fill="hold" grpId="1" nodeType="afterEffect">
                                  <p:stCondLst>
                                    <p:cond delay="0"/>
                                  </p:stCondLst>
                                  <p:childTnLst>
                                    <p:animClr clrSpc="hsl" dir="cw">
                                      <p:cBhvr override="childStyle">
                                        <p:cTn id="44" dur="500" fill="hold"/>
                                        <p:tgtEl>
                                          <p:spTgt spid="12"/>
                                        </p:tgtEl>
                                        <p:attrNameLst>
                                          <p:attrName>style.color</p:attrName>
                                        </p:attrNameLst>
                                      </p:cBhvr>
                                      <p:by>
                                        <p:hsl h="0" s="12549" l="25098"/>
                                      </p:by>
                                    </p:animClr>
                                    <p:animClr clrSpc="hsl" dir="cw">
                                      <p:cBhvr>
                                        <p:cTn id="45" dur="500" fill="hold"/>
                                        <p:tgtEl>
                                          <p:spTgt spid="12"/>
                                        </p:tgtEl>
                                        <p:attrNameLst>
                                          <p:attrName>fillcolor</p:attrName>
                                        </p:attrNameLst>
                                      </p:cBhvr>
                                      <p:by>
                                        <p:hsl h="0" s="12549" l="25098"/>
                                      </p:by>
                                    </p:animClr>
                                    <p:animClr clrSpc="hsl" dir="cw">
                                      <p:cBhvr>
                                        <p:cTn id="46" dur="500" fill="hold"/>
                                        <p:tgtEl>
                                          <p:spTgt spid="12"/>
                                        </p:tgtEl>
                                        <p:attrNameLst>
                                          <p:attrName>stroke.color</p:attrName>
                                        </p:attrNameLst>
                                      </p:cBhvr>
                                      <p:by>
                                        <p:hsl h="0" s="12549" l="25098"/>
                                      </p:by>
                                    </p:animClr>
                                    <p:set>
                                      <p:cBhvr>
                                        <p:cTn id="47" dur="500" fill="hold"/>
                                        <p:tgtEl>
                                          <p:spTgt spid="12"/>
                                        </p:tgtEl>
                                        <p:attrNameLst>
                                          <p:attrName>fill.type</p:attrName>
                                        </p:attrNameLst>
                                      </p:cBhvr>
                                      <p:to>
                                        <p:strVal val="solid"/>
                                      </p:to>
                                    </p:set>
                                  </p:childTnLst>
                                </p:cTn>
                              </p:par>
                              <p:par>
                                <p:cTn id="48" presetID="1" presetClass="entr" presetSubtype="0" fill="hold" grpId="0" nodeType="withEffect">
                                  <p:stCondLst>
                                    <p:cond delay="0"/>
                                  </p:stCondLst>
                                  <p:childTnLst>
                                    <p:set>
                                      <p:cBhvr>
                                        <p:cTn id="49" dur="1" fill="hold">
                                          <p:stCondLst>
                                            <p:cond delay="499"/>
                                          </p:stCondLst>
                                        </p:cTn>
                                        <p:tgtEl>
                                          <p:spTgt spid="15"/>
                                        </p:tgtEl>
                                        <p:attrNameLst>
                                          <p:attrName>style.visibility</p:attrName>
                                        </p:attrNameLst>
                                      </p:cBhvr>
                                      <p:to>
                                        <p:strVal val="visible"/>
                                      </p:to>
                                    </p:set>
                                  </p:childTnLst>
                                </p:cTn>
                              </p:par>
                              <p:par>
                                <p:cTn id="50" presetID="42" presetClass="path" presetSubtype="0" accel="50000" decel="50000" fill="hold" grpId="4" nodeType="withEffect">
                                  <p:stCondLst>
                                    <p:cond delay="0"/>
                                  </p:stCondLst>
                                  <p:childTnLst>
                                    <p:animMotion origin="layout" path="M 3.95833E-6 -0.21644 L 3.95833E-6 -0.25093 " pathEditMode="relative" rAng="0" ptsTypes="AA">
                                      <p:cBhvr>
                                        <p:cTn id="51" dur="500" fill="hold"/>
                                        <p:tgtEl>
                                          <p:spTgt spid="23"/>
                                        </p:tgtEl>
                                        <p:attrNameLst>
                                          <p:attrName>ppt_x</p:attrName>
                                          <p:attrName>ppt_y</p:attrName>
                                        </p:attrNameLst>
                                      </p:cBhvr>
                                      <p:rCtr x="0" y="-1736"/>
                                    </p:animMotion>
                                  </p:childTnLst>
                                </p:cTn>
                              </p:par>
                            </p:childTnLst>
                          </p:cTn>
                        </p:par>
                        <p:par>
                          <p:cTn id="52" fill="hold">
                            <p:stCondLst>
                              <p:cond delay="2500"/>
                            </p:stCondLst>
                            <p:childTnLst>
                              <p:par>
                                <p:cTn id="53" presetID="30" presetClass="emph" presetSubtype="0" fill="hold" grpId="1" nodeType="afterEffect">
                                  <p:stCondLst>
                                    <p:cond delay="0"/>
                                  </p:stCondLst>
                                  <p:childTnLst>
                                    <p:animClr clrSpc="hsl" dir="cw">
                                      <p:cBhvr override="childStyle">
                                        <p:cTn id="54" dur="500" fill="hold"/>
                                        <p:tgtEl>
                                          <p:spTgt spid="13"/>
                                        </p:tgtEl>
                                        <p:attrNameLst>
                                          <p:attrName>style.color</p:attrName>
                                        </p:attrNameLst>
                                      </p:cBhvr>
                                      <p:by>
                                        <p:hsl h="0" s="12549" l="25098"/>
                                      </p:by>
                                    </p:animClr>
                                    <p:animClr clrSpc="hsl" dir="cw">
                                      <p:cBhvr>
                                        <p:cTn id="55" dur="500" fill="hold"/>
                                        <p:tgtEl>
                                          <p:spTgt spid="13"/>
                                        </p:tgtEl>
                                        <p:attrNameLst>
                                          <p:attrName>fillcolor</p:attrName>
                                        </p:attrNameLst>
                                      </p:cBhvr>
                                      <p:by>
                                        <p:hsl h="0" s="12549" l="25098"/>
                                      </p:by>
                                    </p:animClr>
                                    <p:animClr clrSpc="hsl" dir="cw">
                                      <p:cBhvr>
                                        <p:cTn id="56" dur="500" fill="hold"/>
                                        <p:tgtEl>
                                          <p:spTgt spid="13"/>
                                        </p:tgtEl>
                                        <p:attrNameLst>
                                          <p:attrName>stroke.color</p:attrName>
                                        </p:attrNameLst>
                                      </p:cBhvr>
                                      <p:by>
                                        <p:hsl h="0" s="12549" l="25098"/>
                                      </p:by>
                                    </p:animClr>
                                    <p:set>
                                      <p:cBhvr>
                                        <p:cTn id="57" dur="500" fill="hold"/>
                                        <p:tgtEl>
                                          <p:spTgt spid="13"/>
                                        </p:tgtEl>
                                        <p:attrNameLst>
                                          <p:attrName>fill.type</p:attrName>
                                        </p:attrNameLst>
                                      </p:cBhvr>
                                      <p:to>
                                        <p:strVal val="solid"/>
                                      </p:to>
                                    </p:set>
                                  </p:childTnLst>
                                </p:cTn>
                              </p:par>
                              <p:par>
                                <p:cTn id="58" presetID="1" presetClass="entr" presetSubtype="0" fill="hold" grpId="0" nodeType="withEffect">
                                  <p:stCondLst>
                                    <p:cond delay="0"/>
                                  </p:stCondLst>
                                  <p:childTnLst>
                                    <p:set>
                                      <p:cBhvr>
                                        <p:cTn id="59" dur="1" fill="hold">
                                          <p:stCondLst>
                                            <p:cond delay="499"/>
                                          </p:stCondLst>
                                        </p:cTn>
                                        <p:tgtEl>
                                          <p:spTgt spid="16"/>
                                        </p:tgtEl>
                                        <p:attrNameLst>
                                          <p:attrName>style.visibility</p:attrName>
                                        </p:attrNameLst>
                                      </p:cBhvr>
                                      <p:to>
                                        <p:strVal val="visible"/>
                                      </p:to>
                                    </p:set>
                                  </p:childTnLst>
                                </p:cTn>
                              </p:par>
                              <p:par>
                                <p:cTn id="60" presetID="42" presetClass="path" presetSubtype="0" accel="50000" decel="50000" fill="hold" grpId="5" nodeType="withEffect">
                                  <p:stCondLst>
                                    <p:cond delay="0"/>
                                  </p:stCondLst>
                                  <p:childTnLst>
                                    <p:animMotion origin="layout" path="M 3.95833E-6 -0.25093 L 3.95833E-6 -0.325 " pathEditMode="relative" rAng="0" ptsTypes="AA">
                                      <p:cBhvr>
                                        <p:cTn id="61" dur="500" fill="hold"/>
                                        <p:tgtEl>
                                          <p:spTgt spid="23"/>
                                        </p:tgtEl>
                                        <p:attrNameLst>
                                          <p:attrName>ppt_x</p:attrName>
                                          <p:attrName>ppt_y</p:attrName>
                                        </p:attrNameLst>
                                      </p:cBhvr>
                                      <p:rCtr x="0" y="-3704"/>
                                    </p:animMotion>
                                  </p:childTnLst>
                                </p:cTn>
                              </p:par>
                              <p:par>
                                <p:cTn id="62" presetID="22" presetClass="entr" presetSubtype="4"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down)">
                                      <p:cBhvr>
                                        <p:cTn id="64" dur="500"/>
                                        <p:tgtEl>
                                          <p:spTgt spid="4"/>
                                        </p:tgtEl>
                                      </p:cBhvr>
                                    </p:animEffect>
                                  </p:childTnLst>
                                </p:cTn>
                              </p:par>
                              <p:par>
                                <p:cTn id="65" presetID="22" presetClass="entr" presetSubtype="8"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24" presetClass="emph" presetSubtype="0" fill="hold" grpId="2" nodeType="withEffect">
                                  <p:stCondLst>
                                    <p:cond delay="0"/>
                                  </p:stCondLst>
                                  <p:childTnLst>
                                    <p:animClr clrSpc="hsl" dir="cw">
                                      <p:cBhvr override="childStyle">
                                        <p:cTn id="72" dur="500" fill="hold"/>
                                        <p:tgtEl>
                                          <p:spTgt spid="15"/>
                                        </p:tgtEl>
                                        <p:attrNameLst>
                                          <p:attrName>style.color</p:attrName>
                                        </p:attrNameLst>
                                      </p:cBhvr>
                                      <p:by>
                                        <p:hsl h="0" s="-12549" l="-25098"/>
                                      </p:by>
                                    </p:animClr>
                                    <p:animClr clrSpc="hsl" dir="cw">
                                      <p:cBhvr>
                                        <p:cTn id="73" dur="500" fill="hold"/>
                                        <p:tgtEl>
                                          <p:spTgt spid="15"/>
                                        </p:tgtEl>
                                        <p:attrNameLst>
                                          <p:attrName>fillcolor</p:attrName>
                                        </p:attrNameLst>
                                      </p:cBhvr>
                                      <p:by>
                                        <p:hsl h="0" s="-12549" l="-25098"/>
                                      </p:by>
                                    </p:animClr>
                                    <p:animClr clrSpc="hsl" dir="cw">
                                      <p:cBhvr>
                                        <p:cTn id="74" dur="500" fill="hold"/>
                                        <p:tgtEl>
                                          <p:spTgt spid="15"/>
                                        </p:tgtEl>
                                        <p:attrNameLst>
                                          <p:attrName>stroke.color</p:attrName>
                                        </p:attrNameLst>
                                      </p:cBhvr>
                                      <p:by>
                                        <p:hsl h="0" s="-12549" l="-25098"/>
                                      </p:by>
                                    </p:animClr>
                                    <p:set>
                                      <p:cBhvr>
                                        <p:cTn id="75" dur="500" fill="hold"/>
                                        <p:tgtEl>
                                          <p:spTgt spid="15"/>
                                        </p:tgtEl>
                                        <p:attrNameLst>
                                          <p:attrName>fill.type</p:attrName>
                                        </p:attrNameLst>
                                      </p:cBhvr>
                                      <p:to>
                                        <p:strVal val="solid"/>
                                      </p:to>
                                    </p:set>
                                  </p:childTnLst>
                                </p:cTn>
                              </p:par>
                            </p:childTnLst>
                          </p:cTn>
                        </p:par>
                        <p:par>
                          <p:cTn id="76" fill="hold">
                            <p:stCondLst>
                              <p:cond delay="3000"/>
                            </p:stCondLst>
                            <p:childTnLst>
                              <p:par>
                                <p:cTn id="77" presetID="30" presetClass="emph" presetSubtype="0" fill="hold" grpId="1" nodeType="afterEffect">
                                  <p:stCondLst>
                                    <p:cond delay="0"/>
                                  </p:stCondLst>
                                  <p:childTnLst>
                                    <p:animClr clrSpc="hsl" dir="cw">
                                      <p:cBhvr override="childStyle">
                                        <p:cTn id="78" dur="500" fill="hold"/>
                                        <p:tgtEl>
                                          <p:spTgt spid="15"/>
                                        </p:tgtEl>
                                        <p:attrNameLst>
                                          <p:attrName>style.color</p:attrName>
                                        </p:attrNameLst>
                                      </p:cBhvr>
                                      <p:by>
                                        <p:hsl h="0" s="12549" l="25098"/>
                                      </p:by>
                                    </p:animClr>
                                    <p:animClr clrSpc="hsl" dir="cw">
                                      <p:cBhvr>
                                        <p:cTn id="79" dur="500" fill="hold"/>
                                        <p:tgtEl>
                                          <p:spTgt spid="15"/>
                                        </p:tgtEl>
                                        <p:attrNameLst>
                                          <p:attrName>fillcolor</p:attrName>
                                        </p:attrNameLst>
                                      </p:cBhvr>
                                      <p:by>
                                        <p:hsl h="0" s="12549" l="25098"/>
                                      </p:by>
                                    </p:animClr>
                                    <p:animClr clrSpc="hsl" dir="cw">
                                      <p:cBhvr>
                                        <p:cTn id="80" dur="500" fill="hold"/>
                                        <p:tgtEl>
                                          <p:spTgt spid="15"/>
                                        </p:tgtEl>
                                        <p:attrNameLst>
                                          <p:attrName>stroke.color</p:attrName>
                                        </p:attrNameLst>
                                      </p:cBhvr>
                                      <p:by>
                                        <p:hsl h="0" s="12549" l="25098"/>
                                      </p:by>
                                    </p:animClr>
                                    <p:set>
                                      <p:cBhvr>
                                        <p:cTn id="81" dur="500" fill="hold"/>
                                        <p:tgtEl>
                                          <p:spTgt spid="15"/>
                                        </p:tgtEl>
                                        <p:attrNameLst>
                                          <p:attrName>fill.type</p:attrName>
                                        </p:attrNameLst>
                                      </p:cBhvr>
                                      <p:to>
                                        <p:strVal val="solid"/>
                                      </p:to>
                                    </p:set>
                                  </p:childTnLst>
                                </p:cTn>
                              </p:par>
                              <p:par>
                                <p:cTn id="82" presetID="1" presetClass="entr" presetSubtype="0" fill="hold" grpId="0" nodeType="withEffect">
                                  <p:stCondLst>
                                    <p:cond delay="0"/>
                                  </p:stCondLst>
                                  <p:childTnLst>
                                    <p:set>
                                      <p:cBhvr>
                                        <p:cTn id="83" dur="1" fill="hold">
                                          <p:stCondLst>
                                            <p:cond delay="499"/>
                                          </p:stCondLst>
                                        </p:cTn>
                                        <p:tgtEl>
                                          <p:spTgt spid="17"/>
                                        </p:tgtEl>
                                        <p:attrNameLst>
                                          <p:attrName>style.visibility</p:attrName>
                                        </p:attrNameLst>
                                      </p:cBhvr>
                                      <p:to>
                                        <p:strVal val="visible"/>
                                      </p:to>
                                    </p:set>
                                  </p:childTnLst>
                                </p:cTn>
                              </p:par>
                              <p:par>
                                <p:cTn id="84" presetID="42" presetClass="path" presetSubtype="0" accel="50000" decel="50000" fill="hold" grpId="6" nodeType="withEffect">
                                  <p:stCondLst>
                                    <p:cond delay="0"/>
                                  </p:stCondLst>
                                  <p:childTnLst>
                                    <p:animMotion origin="layout" path="M 3.95833E-6 -0.325 L 3.95833E-6 -0.41389 " pathEditMode="relative" rAng="0" ptsTypes="AA">
                                      <p:cBhvr>
                                        <p:cTn id="85" dur="500" fill="hold"/>
                                        <p:tgtEl>
                                          <p:spTgt spid="23"/>
                                        </p:tgtEl>
                                        <p:attrNameLst>
                                          <p:attrName>ppt_x</p:attrName>
                                          <p:attrName>ppt_y</p:attrName>
                                        </p:attrNameLst>
                                      </p:cBhvr>
                                      <p:rCtr x="0" y="-4444"/>
                                    </p:animMotion>
                                  </p:childTnLst>
                                </p:cTn>
                              </p:par>
                            </p:childTnLst>
                          </p:cTn>
                        </p:par>
                        <p:par>
                          <p:cTn id="86" fill="hold">
                            <p:stCondLst>
                              <p:cond delay="3500"/>
                            </p:stCondLst>
                            <p:childTnLst>
                              <p:par>
                                <p:cTn id="87" presetID="30" presetClass="emph" presetSubtype="0" fill="hold" grpId="1" nodeType="afterEffect">
                                  <p:stCondLst>
                                    <p:cond delay="0"/>
                                  </p:stCondLst>
                                  <p:childTnLst>
                                    <p:animClr clrSpc="hsl" dir="cw">
                                      <p:cBhvr override="childStyle">
                                        <p:cTn id="88" dur="500" fill="hold"/>
                                        <p:tgtEl>
                                          <p:spTgt spid="16"/>
                                        </p:tgtEl>
                                        <p:attrNameLst>
                                          <p:attrName>style.color</p:attrName>
                                        </p:attrNameLst>
                                      </p:cBhvr>
                                      <p:by>
                                        <p:hsl h="0" s="12549" l="25098"/>
                                      </p:by>
                                    </p:animClr>
                                    <p:animClr clrSpc="hsl" dir="cw">
                                      <p:cBhvr>
                                        <p:cTn id="89" dur="500" fill="hold"/>
                                        <p:tgtEl>
                                          <p:spTgt spid="16"/>
                                        </p:tgtEl>
                                        <p:attrNameLst>
                                          <p:attrName>fillcolor</p:attrName>
                                        </p:attrNameLst>
                                      </p:cBhvr>
                                      <p:by>
                                        <p:hsl h="0" s="12549" l="25098"/>
                                      </p:by>
                                    </p:animClr>
                                    <p:animClr clrSpc="hsl" dir="cw">
                                      <p:cBhvr>
                                        <p:cTn id="90" dur="500" fill="hold"/>
                                        <p:tgtEl>
                                          <p:spTgt spid="16"/>
                                        </p:tgtEl>
                                        <p:attrNameLst>
                                          <p:attrName>stroke.color</p:attrName>
                                        </p:attrNameLst>
                                      </p:cBhvr>
                                      <p:by>
                                        <p:hsl h="0" s="12549" l="25098"/>
                                      </p:by>
                                    </p:animClr>
                                    <p:set>
                                      <p:cBhvr>
                                        <p:cTn id="91" dur="500" fill="hold"/>
                                        <p:tgtEl>
                                          <p:spTgt spid="16"/>
                                        </p:tgtEl>
                                        <p:attrNameLst>
                                          <p:attrName>fill.type</p:attrName>
                                        </p:attrNameLst>
                                      </p:cBhvr>
                                      <p:to>
                                        <p:strVal val="solid"/>
                                      </p:to>
                                    </p:set>
                                  </p:childTnLst>
                                </p:cTn>
                              </p:par>
                              <p:par>
                                <p:cTn id="92" presetID="42" presetClass="path" presetSubtype="0" accel="50000" decel="50000" fill="hold" grpId="7" nodeType="withEffect">
                                  <p:stCondLst>
                                    <p:cond delay="0"/>
                                  </p:stCondLst>
                                  <p:childTnLst>
                                    <p:animMotion origin="layout" path="M 3.95833E-6 -0.41389 L 3.95833E-6 -0.45834 " pathEditMode="relative" rAng="0" ptsTypes="AA">
                                      <p:cBhvr>
                                        <p:cTn id="93" dur="500" fill="hold"/>
                                        <p:tgtEl>
                                          <p:spTgt spid="23"/>
                                        </p:tgtEl>
                                        <p:attrNameLst>
                                          <p:attrName>ppt_x</p:attrName>
                                          <p:attrName>ppt_y</p:attrName>
                                        </p:attrNameLst>
                                      </p:cBhvr>
                                      <p:rCtr x="0" y="-2222"/>
                                    </p:animMotion>
                                  </p:childTnLst>
                                </p:cTn>
                              </p:par>
                              <p:par>
                                <p:cTn id="94" presetID="30" presetClass="emph" presetSubtype="0" fill="hold" grpId="1" nodeType="withEffect">
                                  <p:stCondLst>
                                    <p:cond delay="0"/>
                                  </p:stCondLst>
                                  <p:childTnLst>
                                    <p:animClr clrSpc="hsl" dir="cw">
                                      <p:cBhvr override="childStyle">
                                        <p:cTn id="95" dur="500" fill="hold"/>
                                        <p:tgtEl>
                                          <p:spTgt spid="17"/>
                                        </p:tgtEl>
                                        <p:attrNameLst>
                                          <p:attrName>style.color</p:attrName>
                                        </p:attrNameLst>
                                      </p:cBhvr>
                                      <p:by>
                                        <p:hsl h="0" s="12549" l="25098"/>
                                      </p:by>
                                    </p:animClr>
                                    <p:animClr clrSpc="hsl" dir="cw">
                                      <p:cBhvr>
                                        <p:cTn id="96" dur="500" fill="hold"/>
                                        <p:tgtEl>
                                          <p:spTgt spid="17"/>
                                        </p:tgtEl>
                                        <p:attrNameLst>
                                          <p:attrName>fillcolor</p:attrName>
                                        </p:attrNameLst>
                                      </p:cBhvr>
                                      <p:by>
                                        <p:hsl h="0" s="12549" l="25098"/>
                                      </p:by>
                                    </p:animClr>
                                    <p:animClr clrSpc="hsl" dir="cw">
                                      <p:cBhvr>
                                        <p:cTn id="97" dur="500" fill="hold"/>
                                        <p:tgtEl>
                                          <p:spTgt spid="17"/>
                                        </p:tgtEl>
                                        <p:attrNameLst>
                                          <p:attrName>stroke.color</p:attrName>
                                        </p:attrNameLst>
                                      </p:cBhvr>
                                      <p:by>
                                        <p:hsl h="0" s="12549" l="25098"/>
                                      </p:by>
                                    </p:animClr>
                                    <p:set>
                                      <p:cBhvr>
                                        <p:cTn id="98" dur="500" fill="hold"/>
                                        <p:tgtEl>
                                          <p:spTgt spid="17"/>
                                        </p:tgtEl>
                                        <p:attrNameLst>
                                          <p:attrName>fill.type</p:attrName>
                                        </p:attrNameLst>
                                      </p:cBhvr>
                                      <p:to>
                                        <p:strVal val="solid"/>
                                      </p:to>
                                    </p:set>
                                  </p:childTnLst>
                                </p:cTn>
                              </p:par>
                            </p:childTnLst>
                          </p:cTn>
                        </p:par>
                        <p:par>
                          <p:cTn id="99" fill="hold">
                            <p:stCondLst>
                              <p:cond delay="4000"/>
                            </p:stCondLst>
                            <p:childTnLst>
                              <p:par>
                                <p:cTn id="100" presetID="42" presetClass="entr" presetSubtype="0"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1000"/>
                                        <p:tgtEl>
                                          <p:spTgt spid="26"/>
                                        </p:tgtEl>
                                      </p:cBhvr>
                                    </p:animEffect>
                                    <p:anim calcmode="lin" valueType="num">
                                      <p:cBhvr>
                                        <p:cTn id="103" dur="1000" fill="hold"/>
                                        <p:tgtEl>
                                          <p:spTgt spid="26"/>
                                        </p:tgtEl>
                                        <p:attrNameLst>
                                          <p:attrName>ppt_x</p:attrName>
                                        </p:attrNameLst>
                                      </p:cBhvr>
                                      <p:tavLst>
                                        <p:tav tm="0">
                                          <p:val>
                                            <p:strVal val="#ppt_x"/>
                                          </p:val>
                                        </p:tav>
                                        <p:tav tm="100000">
                                          <p:val>
                                            <p:strVal val="#ppt_x"/>
                                          </p:val>
                                        </p:tav>
                                      </p:tavLst>
                                    </p:anim>
                                    <p:anim calcmode="lin" valueType="num">
                                      <p:cBhvr>
                                        <p:cTn id="104" dur="1000" fill="hold"/>
                                        <p:tgtEl>
                                          <p:spTgt spid="2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1000"/>
                                        <p:tgtEl>
                                          <p:spTgt spid="25"/>
                                        </p:tgtEl>
                                      </p:cBhvr>
                                    </p:animEffect>
                                    <p:anim calcmode="lin" valueType="num">
                                      <p:cBhvr>
                                        <p:cTn id="108" dur="1000" fill="hold"/>
                                        <p:tgtEl>
                                          <p:spTgt spid="25"/>
                                        </p:tgtEl>
                                        <p:attrNameLst>
                                          <p:attrName>ppt_x</p:attrName>
                                        </p:attrNameLst>
                                      </p:cBhvr>
                                      <p:tavLst>
                                        <p:tav tm="0">
                                          <p:val>
                                            <p:strVal val="#ppt_x"/>
                                          </p:val>
                                        </p:tav>
                                        <p:tav tm="100000">
                                          <p:val>
                                            <p:strVal val="#ppt_x"/>
                                          </p:val>
                                        </p:tav>
                                      </p:tavLst>
                                    </p:anim>
                                    <p:anim calcmode="lin" valueType="num">
                                      <p:cBhvr>
                                        <p:cTn id="10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12" grpId="0" animBg="1"/>
      <p:bldP spid="12" grpId="1" animBg="1"/>
      <p:bldP spid="13" grpId="0" animBg="1"/>
      <p:bldP spid="13" grpId="1" animBg="1"/>
      <p:bldP spid="15" grpId="0" animBg="1"/>
      <p:bldP spid="15" grpId="1" animBg="1"/>
      <p:bldP spid="15" grpId="2" animBg="1"/>
      <p:bldP spid="16" grpId="0" animBg="1"/>
      <p:bldP spid="16" grpId="1" animBg="1"/>
      <p:bldP spid="17" grpId="0" animBg="1"/>
      <p:bldP spid="17" grpId="1" animBg="1"/>
      <p:bldP spid="23" grpId="0" animBg="1"/>
      <p:bldP spid="23" grpId="1" animBg="1"/>
      <p:bldP spid="23" grpId="2" animBg="1"/>
      <p:bldP spid="23" grpId="3" animBg="1"/>
      <p:bldP spid="23" grpId="4" animBg="1"/>
      <p:bldP spid="23" grpId="5" animBg="1"/>
      <p:bldP spid="23" grpId="6" animBg="1"/>
      <p:bldP spid="23" grpId="7" animBg="1"/>
      <p:bldP spid="4" grpId="0" animBg="1"/>
      <p:bldP spid="22" grpId="0"/>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8216962-66B4-48D4-96C1-ABAF59F2A80E}"/>
              </a:ext>
            </a:extLst>
          </p:cNvPr>
          <p:cNvSpPr>
            <a:spLocks noGrp="1"/>
          </p:cNvSpPr>
          <p:nvPr>
            <p:ph type="title"/>
          </p:nvPr>
        </p:nvSpPr>
        <p:spPr/>
        <p:txBody>
          <a:bodyPr anchor="ctr"/>
          <a:lstStyle/>
          <a:p>
            <a:r>
              <a:rPr lang="en-US" altLang="zh-CN" dirty="0">
                <a:solidFill>
                  <a:schemeClr val="bg1"/>
                </a:solidFill>
                <a:latin typeface="Times New Roman" panose="02020603050405020304" pitchFamily="18" charset="0"/>
                <a:cs typeface="Times New Roman" panose="02020603050405020304" pitchFamily="18" charset="0"/>
              </a:rPr>
              <a:t>Total Boarding Time (Under Regular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0CC9AB6-AF2B-4C5E-959A-8C807C6F7F94}"/>
              </a:ext>
            </a:extLst>
          </p:cNvPr>
          <p:cNvSpPr>
            <a:spLocks noGrp="1"/>
          </p:cNvSpPr>
          <p:nvPr>
            <p:ph idx="1"/>
          </p:nvPr>
        </p:nvSpPr>
        <p:spPr>
          <a:xfrm>
            <a:off x="240645" y="2222287"/>
            <a:ext cx="11634980" cy="3636511"/>
          </a:xfrm>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overall recursion formula we get</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model is linear until the final stage (or the first slide presented in this part), so according to the inverse proportional relationship between real-life velocity and the velocity in our model, we’ll get a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model. (this quality will be verified later in the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Sensitivity Analysis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part)</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did some algebraic simplifications and the final recursive result of the velocity can be written as below: (To simplify the variables, we abstract it into the form of linear combinations.)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Although the mathematical simplifications might seem trivial, but this equation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provides is THE FUNDAMENTAL BEDROCK for all the analyses &amp; optimization afterwards.</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537951223"/>
              </p:ext>
            </p:extLst>
          </p:nvPr>
        </p:nvGraphicFramePr>
        <p:xfrm>
          <a:off x="2548202" y="4900131"/>
          <a:ext cx="7095596" cy="1778462"/>
        </p:xfrm>
        <a:graphic>
          <a:graphicData uri="http://schemas.openxmlformats.org/presentationml/2006/ole">
            <mc:AlternateContent xmlns:mc="http://schemas.openxmlformats.org/markup-compatibility/2006">
              <mc:Choice xmlns:v="urn:schemas-microsoft-com:vml" Requires="v">
                <p:oleObj spid="_x0000_s13470" name="AxMath" r:id="rId4" imgW="4208040" imgH="1055880" progId="Equation.AxMath">
                  <p:embed/>
                </p:oleObj>
              </mc:Choice>
              <mc:Fallback>
                <p:oleObj name="AxMath" r:id="rId4" imgW="4208040" imgH="1055880" progId="Equation.AxMath">
                  <p:embed/>
                  <p:pic>
                    <p:nvPicPr>
                      <p:cNvPr id="4" name="对象 3"/>
                      <p:cNvPicPr/>
                      <p:nvPr/>
                    </p:nvPicPr>
                    <p:blipFill>
                      <a:blip r:embed="rId5"/>
                      <a:stretch>
                        <a:fillRect/>
                      </a:stretch>
                    </p:blipFill>
                    <p:spPr>
                      <a:xfrm>
                        <a:off x="2548202" y="4900131"/>
                        <a:ext cx="7095596" cy="1778462"/>
                      </a:xfrm>
                      <a:prstGeom prst="rect">
                        <a:avLst/>
                      </a:prstGeom>
                    </p:spPr>
                  </p:pic>
                </p:oleObj>
              </mc:Fallback>
            </mc:AlternateContent>
          </a:graphicData>
        </a:graphic>
      </p:graphicFrame>
      <p:sp>
        <p:nvSpPr>
          <p:cNvPr id="10" name="任意多边形 19">
            <a:hlinkClick r:id="rId6" action="ppaction://hlinksldjump"/>
            <a:extLst>
              <a:ext uri="{FF2B5EF4-FFF2-40B4-BE49-F238E27FC236}">
                <a16:creationId xmlns:a16="http://schemas.microsoft.com/office/drawing/2014/main" id="{0071CC0D-2EDC-4661-9102-C328C7087CA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52190EF-8E66-4192-827C-CFCA64A9191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64774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F09506-741B-43A0-97D4-2C03C6AF2FA5}"/>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ED75F60C-BDF7-4FC3-BEE2-1D1791287137}"/>
                  </a:ext>
                </a:extLst>
              </p:cNvPr>
              <p:cNvSpPr>
                <a:spLocks noGrp="1"/>
              </p:cNvSpPr>
              <p:nvPr>
                <p:ph idx="1"/>
              </p:nvPr>
            </p:nvSpPr>
            <p:spPr/>
            <p:txBody>
              <a:bodyPr anchor="t">
                <a:no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Stowing luggage</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14:m>
                  <m:oMath xmlns:m="http://schemas.openxmlformats.org/officeDocument/2006/math">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stowing</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time</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endParaRPr lang="en-US" altLang="zh-CN" sz="18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𝐿</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represents the standard luggage stowing time of a passenger</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discompliance</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 index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of a passenger</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higher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longer stowing time a passenger needs</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time that a passenger needs to offer his seat is proportional to the number of cells separating his seat and the aisle</a:t>
                </a: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take the longest time to offer a seat among the row</a:t>
                </a:r>
                <a:endParaRPr lang="zh-CN" altLang="en-US" sz="1800" dirty="0"/>
              </a:p>
              <a:p>
                <a:endParaRPr lang="zh-CN" altLang="en-US" dirty="0"/>
              </a:p>
            </p:txBody>
          </p:sp>
        </mc:Choice>
        <mc:Fallback xmlns="">
          <p:sp>
            <p:nvSpPr>
              <p:cNvPr id="7" name="内容占位符 6">
                <a:extLst>
                  <a:ext uri="{FF2B5EF4-FFF2-40B4-BE49-F238E27FC236}">
                    <a16:creationId xmlns:a16="http://schemas.microsoft.com/office/drawing/2014/main" id="{ED75F60C-BDF7-4FC3-BEE2-1D17912871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id="{914CEA09-BAE1-45E1-AB13-5D81A3F47F5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416AF31-334B-4976-B141-9A83E099F3A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6638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
            <a:extLst>
              <a:ext uri="{FF2B5EF4-FFF2-40B4-BE49-F238E27FC236}">
                <a16:creationId xmlns:a16="http://schemas.microsoft.com/office/drawing/2014/main" id="{7DB97848-ADBE-46EF-8B95-23D676E98B6E}"/>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5230BCB-4AC3-42C4-B43A-F384CAE45B01}"/>
              </a:ext>
            </a:extLst>
          </p:cNvPr>
          <p:cNvSpPr>
            <a:spLocks noGrp="1"/>
          </p:cNvSpPr>
          <p:nvPr>
            <p:ph idx="1"/>
          </p:nvPr>
        </p:nvSpPr>
        <p:spPr>
          <a:xfrm>
            <a:off x="818712" y="2222287"/>
            <a:ext cx="10834808" cy="3636511"/>
          </a:xfrm>
        </p:spPr>
        <p:txBody>
          <a:bodyPr anchor="t">
            <a:normAutofit/>
          </a:bodyPr>
          <a:lstStyle/>
          <a:p>
            <a:pPr marL="0" indent="0" algn="ctr">
              <a:buClr>
                <a:srgbClr val="110087"/>
              </a:buClr>
              <a:buSzPct val="88000"/>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Clr>
                <a:srgbClr val="110087"/>
              </a:buClr>
              <a:buSzPct val="88000"/>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Analysis of different states</a:t>
            </a:r>
            <a:endParaRPr lang="en-US" altLang="zh-CN" b="1" dirty="0">
              <a:solidFill>
                <a:srgbClr val="13009C"/>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Getting seated and offering seats</a:t>
            </a:r>
          </a:p>
          <a:p>
            <a:pPr marL="742950" lvl="1"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time to offer seats can be calculated once given the original queue.</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Reason –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preservation of sequence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queue.</a:t>
            </a:r>
          </a:p>
        </p:txBody>
      </p:sp>
      <p:pic>
        <p:nvPicPr>
          <p:cNvPr id="5" name="图片 4">
            <a:extLst>
              <a:ext uri="{FF2B5EF4-FFF2-40B4-BE49-F238E27FC236}">
                <a16:creationId xmlns:a16="http://schemas.microsoft.com/office/drawing/2014/main" id="{E280E902-A421-4BEF-B081-39D9CD2C26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3" b="16564"/>
          <a:stretch/>
        </p:blipFill>
        <p:spPr>
          <a:xfrm>
            <a:off x="3365977" y="4300737"/>
            <a:ext cx="5460047" cy="2383977"/>
          </a:xfrm>
          <a:prstGeom prst="rect">
            <a:avLst/>
          </a:prstGeom>
        </p:spPr>
      </p:pic>
      <p:sp>
        <p:nvSpPr>
          <p:cNvPr id="6" name="文本框 5">
            <a:extLst>
              <a:ext uri="{FF2B5EF4-FFF2-40B4-BE49-F238E27FC236}">
                <a16:creationId xmlns:a16="http://schemas.microsoft.com/office/drawing/2014/main" id="{CE39D721-5BEB-4402-9DBB-CA7C3C0E533B}"/>
              </a:ext>
            </a:extLst>
          </p:cNvPr>
          <p:cNvSpPr txBox="1"/>
          <p:nvPr/>
        </p:nvSpPr>
        <p:spPr>
          <a:xfrm>
            <a:off x="7069337" y="5959346"/>
            <a:ext cx="1756687" cy="307777"/>
          </a:xfrm>
          <a:prstGeom prst="rect">
            <a:avLst/>
          </a:prstGeom>
          <a:noFill/>
        </p:spPr>
        <p:txBody>
          <a:bodyPr wrap="square" rtlCol="0">
            <a:spAutoFit/>
          </a:bodyPr>
          <a:lstStyle>
            <a:defPPr>
              <a:defRPr lang="zh-CN"/>
            </a:defPPr>
            <a:lvl1pPr algn="ctr">
              <a:defRPr sz="1400">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b="1" dirty="0">
                <a:solidFill>
                  <a:schemeClr val="accent1"/>
                </a:solidFill>
              </a:rPr>
              <a:t>Fig. Offering a seat</a:t>
            </a:r>
            <a:endParaRPr lang="zh-CN" altLang="en-US" b="1" dirty="0">
              <a:solidFill>
                <a:schemeClr val="accent1"/>
              </a:solidFill>
            </a:endParaRPr>
          </a:p>
        </p:txBody>
      </p:sp>
      <p:sp>
        <p:nvSpPr>
          <p:cNvPr id="11" name="任意多边形 19">
            <a:hlinkClick r:id="rId4" action="ppaction://hlinksldjump"/>
            <a:extLst>
              <a:ext uri="{FF2B5EF4-FFF2-40B4-BE49-F238E27FC236}">
                <a16:creationId xmlns:a16="http://schemas.microsoft.com/office/drawing/2014/main" id="{5CBB72F7-B4EF-4CE8-B00E-7075F1736F3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B2732E-B3C0-41A2-B14C-A8AD5C92974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571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b="1" i="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state </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parameters</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 </a:t>
                </a:r>
                <a14:m>
                  <m:oMath xmlns:m="http://schemas.openxmlformats.org/officeDocument/2006/math">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Ξ</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determine passenger</a:t>
                </a:r>
                <a14:m>
                  <m:oMath xmlns:m="http://schemas.openxmlformats.org/officeDocument/2006/math">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 state, and we define: </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Therefore, </a:t>
                </a:r>
                <a14:m>
                  <m:oMath xmlns:m="http://schemas.openxmlformats.org/officeDocument/2006/math">
                    <m:r>
                      <m:rPr>
                        <m:sty m:val="p"/>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Ξ</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Ξ</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3</m:t>
                            </m:r>
                          </m:sub>
                        </m:sSub>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recursive calculations</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Out of convenience, the magnitudes of subscripts reflect the sequence in the queue</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282BAF8A-EA5B-4D73-A23E-3DE33D6E3272}"/>
                  </a:ext>
                </a:extLst>
              </p:cNvPr>
              <p:cNvSpPr>
                <a:spLocks noGrp="1" noRot="1" noChangeAspect="1" noMove="1" noResize="1" noEditPoints="1" noAdjustHandles="1" noChangeArrowheads="1" noChangeShapeType="1" noTextEdit="1"/>
              </p:cNvSpPr>
              <p:nvPr>
                <p:ph idx="1"/>
              </p:nvPr>
            </p:nvSpPr>
            <p:spPr>
              <a:xfrm>
                <a:off x="818712" y="2222287"/>
                <a:ext cx="10554574" cy="4767793"/>
              </a:xfrm>
              <a:blipFill>
                <a:blip r:embed="rId4"/>
                <a:stretch>
                  <a:fillRect/>
                </a:stretch>
              </a:blipFill>
            </p:spPr>
            <p:txBody>
              <a:bodyPr/>
              <a:lstStyle/>
              <a:p>
                <a:r>
                  <a:rPr lang="zh-CN" altLang="en-US">
                    <a:noFill/>
                  </a:rPr>
                  <a:t> </a:t>
                </a:r>
              </a:p>
            </p:txBody>
          </p:sp>
        </mc:Fallback>
      </mc:AlternateContent>
      <p:grpSp>
        <p:nvGrpSpPr>
          <p:cNvPr id="12" name="组合 11"/>
          <p:cNvGrpSpPr/>
          <p:nvPr/>
        </p:nvGrpSpPr>
        <p:grpSpPr>
          <a:xfrm>
            <a:off x="9108650" y="2096056"/>
            <a:ext cx="1152142" cy="1151730"/>
            <a:chOff x="639274" y="1950170"/>
            <a:chExt cx="1152142" cy="1151730"/>
          </a:xfrm>
        </p:grpSpPr>
        <p:grpSp>
          <p:nvGrpSpPr>
            <p:cNvPr id="11" name="组合 10"/>
            <p:cNvGrpSpPr/>
            <p:nvPr/>
          </p:nvGrpSpPr>
          <p:grpSpPr>
            <a:xfrm>
              <a:off x="675108" y="1992096"/>
              <a:ext cx="1116308" cy="1062148"/>
              <a:chOff x="675108" y="1992096"/>
              <a:chExt cx="1116308" cy="1062148"/>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108" y="2378604"/>
                <a:ext cx="1049996" cy="675640"/>
              </a:xfrm>
              <a:prstGeom prst="rect">
                <a:avLst/>
              </a:prstGeom>
            </p:spPr>
          </p:pic>
          <p:sp>
            <p:nvSpPr>
              <p:cNvPr id="9" name="文本框 8"/>
              <p:cNvSpPr txBox="1"/>
              <p:nvPr/>
            </p:nvSpPr>
            <p:spPr>
              <a:xfrm>
                <a:off x="782763" y="1992096"/>
                <a:ext cx="1008653" cy="369332"/>
              </a:xfrm>
              <a:prstGeom prst="rect">
                <a:avLst/>
              </a:prstGeom>
              <a:noFill/>
            </p:spPr>
            <p:txBody>
              <a:bodyPr wrap="square" rtlCol="0">
                <a:spAutoFit/>
              </a:bodyPr>
              <a:lstStyle/>
              <a:p>
                <a:r>
                  <a:rPr lang="en-US" altLang="zh-CN" dirty="0">
                    <a:latin typeface="Consolas" panose="020B0609020204030204" pitchFamily="49" charset="0"/>
                  </a:rPr>
                  <a:t>/</a:t>
                </a:r>
                <a:r>
                  <a:rPr lang="en-US" altLang="zh-CN" dirty="0" err="1">
                    <a:latin typeface="Consolas" panose="020B0609020204030204" pitchFamily="49" charset="0"/>
                  </a:rPr>
                  <a:t>ksi</a:t>
                </a:r>
                <a:r>
                  <a:rPr lang="en-US" altLang="zh-CN" dirty="0">
                    <a:latin typeface="Consolas" panose="020B0609020204030204" pitchFamily="49" charset="0"/>
                  </a:rPr>
                  <a:t>/</a:t>
                </a:r>
                <a:endParaRPr lang="zh-CN" altLang="en-US" dirty="0">
                  <a:latin typeface="Consolas" panose="020B0609020204030204" pitchFamily="49" charset="0"/>
                </a:endParaRPr>
              </a:p>
            </p:txBody>
          </p:sp>
        </p:grpSp>
        <p:sp>
          <p:nvSpPr>
            <p:cNvPr id="10" name="矩形 9"/>
            <p:cNvSpPr/>
            <p:nvPr/>
          </p:nvSpPr>
          <p:spPr>
            <a:xfrm>
              <a:off x="639274" y="1950170"/>
              <a:ext cx="1121662" cy="11517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19">
            <a:hlinkClick r:id="rId6" action="ppaction://hlinksldjump"/>
            <a:extLst>
              <a:ext uri="{FF2B5EF4-FFF2-40B4-BE49-F238E27FC236}">
                <a16:creationId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18</a:t>
            </a:fld>
            <a:endParaRPr lang="zh-CN" altLang="en-US" sz="1200" b="1" dirty="0">
              <a:solidFill>
                <a:schemeClr val="accent1"/>
              </a:solidFill>
              <a:latin typeface="+mj-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90107402"/>
              </p:ext>
            </p:extLst>
          </p:nvPr>
        </p:nvGraphicFramePr>
        <p:xfrm>
          <a:off x="1776993" y="3968130"/>
          <a:ext cx="8638014" cy="614503"/>
        </p:xfrm>
        <a:graphic>
          <a:graphicData uri="http://schemas.openxmlformats.org/presentationml/2006/ole">
            <mc:AlternateContent xmlns:mc="http://schemas.openxmlformats.org/markup-compatibility/2006">
              <mc:Choice xmlns:v="urn:schemas-microsoft-com:vml" Requires="v">
                <p:oleObj spid="_x0000_s5388" name="AxMath" r:id="rId7" imgW="5490360" imgH="390960" progId="Equation.AxMath">
                  <p:embed/>
                </p:oleObj>
              </mc:Choice>
              <mc:Fallback>
                <p:oleObj name="AxMath" r:id="rId7" imgW="5490360" imgH="390960" progId="Equation.AxMath">
                  <p:embed/>
                  <p:pic>
                    <p:nvPicPr>
                      <p:cNvPr id="0" name=""/>
                      <p:cNvPicPr/>
                      <p:nvPr/>
                    </p:nvPicPr>
                    <p:blipFill>
                      <a:blip r:embed="rId8"/>
                      <a:stretch>
                        <a:fillRect/>
                      </a:stretch>
                    </p:blipFill>
                    <p:spPr>
                      <a:xfrm>
                        <a:off x="1776993" y="3968130"/>
                        <a:ext cx="8638014" cy="614503"/>
                      </a:xfrm>
                      <a:prstGeom prst="rect">
                        <a:avLst/>
                      </a:prstGeom>
                    </p:spPr>
                  </p:pic>
                </p:oleObj>
              </mc:Fallback>
            </mc:AlternateContent>
          </a:graphicData>
        </a:graphic>
      </p:graphicFrame>
    </p:spTree>
    <p:extLst>
      <p:ext uri="{BB962C8B-B14F-4D97-AF65-F5344CB8AC3E}">
        <p14:creationId xmlns:p14="http://schemas.microsoft.com/office/powerpoint/2010/main" val="20878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The interconversion formula</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used the following method to update the states.</a:t>
            </a: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Below is shown the mechanism, which fits our flow chart as shown in the beginning.</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457200" lvl="1"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It’s clear that the relationship remains linear. (Matrix multiplications)</a:t>
            </a:r>
          </a:p>
        </p:txBody>
      </p:sp>
      <p:graphicFrame>
        <p:nvGraphicFramePr>
          <p:cNvPr id="3" name="对象 2"/>
          <p:cNvGraphicFramePr>
            <a:graphicFrameLocks noChangeAspect="1"/>
          </p:cNvGraphicFramePr>
          <p:nvPr>
            <p:extLst>
              <p:ext uri="{D42A27DB-BD31-4B8C-83A1-F6EECF244321}">
                <p14:modId xmlns:p14="http://schemas.microsoft.com/office/powerpoint/2010/main" val="1639839229"/>
              </p:ext>
            </p:extLst>
          </p:nvPr>
        </p:nvGraphicFramePr>
        <p:xfrm>
          <a:off x="3336441" y="3849038"/>
          <a:ext cx="5519119" cy="569506"/>
        </p:xfrm>
        <a:graphic>
          <a:graphicData uri="http://schemas.openxmlformats.org/presentationml/2006/ole">
            <mc:AlternateContent xmlns:mc="http://schemas.openxmlformats.org/markup-compatibility/2006">
              <mc:Choice xmlns:v="urn:schemas-microsoft-com:vml" Requires="v">
                <p:oleObj spid="_x0000_s6674" name="AxMath" r:id="rId3" imgW="3784680" imgH="390960" progId="Equation.AxMath">
                  <p:embed/>
                </p:oleObj>
              </mc:Choice>
              <mc:Fallback>
                <p:oleObj name="AxMath" r:id="rId3" imgW="3784680" imgH="390960" progId="Equation.AxMath">
                  <p:embed/>
                  <p:pic>
                    <p:nvPicPr>
                      <p:cNvPr id="3" name="对象 2"/>
                      <p:cNvPicPr/>
                      <p:nvPr/>
                    </p:nvPicPr>
                    <p:blipFill>
                      <a:blip r:embed="rId4"/>
                      <a:stretch>
                        <a:fillRect/>
                      </a:stretch>
                    </p:blipFill>
                    <p:spPr>
                      <a:xfrm>
                        <a:off x="3336441" y="3849038"/>
                        <a:ext cx="5519119" cy="569506"/>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13884309"/>
              </p:ext>
            </p:extLst>
          </p:nvPr>
        </p:nvGraphicFramePr>
        <p:xfrm>
          <a:off x="4899701" y="4799888"/>
          <a:ext cx="2392596" cy="1302176"/>
        </p:xfrm>
        <a:graphic>
          <a:graphicData uri="http://schemas.openxmlformats.org/presentationml/2006/ole">
            <mc:AlternateContent xmlns:mc="http://schemas.openxmlformats.org/markup-compatibility/2006">
              <mc:Choice xmlns:v="urn:schemas-microsoft-com:vml" Requires="v">
                <p:oleObj spid="_x0000_s6675" name="AxMath" r:id="rId5" imgW="1559880" imgH="848520" progId="Equation.AxMath">
                  <p:embed/>
                </p:oleObj>
              </mc:Choice>
              <mc:Fallback>
                <p:oleObj name="AxMath" r:id="rId5" imgW="1559880" imgH="848520" progId="Equation.AxMath">
                  <p:embed/>
                  <p:pic>
                    <p:nvPicPr>
                      <p:cNvPr id="4" name="对象 3"/>
                      <p:cNvPicPr/>
                      <p:nvPr/>
                    </p:nvPicPr>
                    <p:blipFill>
                      <a:blip r:embed="rId6"/>
                      <a:stretch>
                        <a:fillRect/>
                      </a:stretch>
                    </p:blipFill>
                    <p:spPr>
                      <a:xfrm>
                        <a:off x="4899701" y="4799888"/>
                        <a:ext cx="2392596" cy="1302176"/>
                      </a:xfrm>
                      <a:prstGeom prst="rect">
                        <a:avLst/>
                      </a:prstGeom>
                    </p:spPr>
                  </p:pic>
                </p:oleObj>
              </mc:Fallback>
            </mc:AlternateContent>
          </a:graphicData>
        </a:graphic>
      </p:graphicFrame>
      <p:sp>
        <p:nvSpPr>
          <p:cNvPr id="11" name="任意多边形 19">
            <a:hlinkClick r:id="rId7" action="ppaction://hlinksldjump"/>
            <a:extLst>
              <a:ext uri="{FF2B5EF4-FFF2-40B4-BE49-F238E27FC236}">
                <a16:creationId xmlns:a16="http://schemas.microsoft.com/office/drawing/2014/main" id="{75BB7DA7-A4CC-44FC-9F8C-511146314A51}"/>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1BF9D4C-246C-4B24-9654-0907956D09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19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54492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001" y="447188"/>
            <a:ext cx="10571998" cy="970450"/>
          </a:xfrm>
        </p:spPr>
        <p:txBody>
          <a:bodyPr anchor="ctr"/>
          <a:lstStyle/>
          <a:p>
            <a:r>
              <a:rPr lang="en-US" altLang="zh-CN" dirty="0">
                <a:latin typeface="+mj-lt"/>
              </a:rPr>
              <a:t>Table of Contents</a:t>
            </a:r>
            <a:endParaRPr lang="zh-CN" altLang="en-US" dirty="0">
              <a:latin typeface="+mj-lt"/>
            </a:endParaRPr>
          </a:p>
        </p:txBody>
      </p:sp>
      <p:sp>
        <p:nvSpPr>
          <p:cNvPr id="4" name="内容占位符 3"/>
          <p:cNvSpPr>
            <a:spLocks noGrp="1"/>
          </p:cNvSpPr>
          <p:nvPr>
            <p:ph idx="1"/>
          </p:nvPr>
        </p:nvSpPr>
        <p:spPr/>
        <p:txBody>
          <a:bodyPr anchor="t">
            <a:noAutofit/>
          </a:bodyPr>
          <a:lstStyle/>
          <a:p>
            <a:pPr>
              <a:buFont typeface="+mj-lt"/>
              <a:buAutoNum type="arabicPeriod"/>
            </a:pPr>
            <a:r>
              <a:rPr lang="en-US" altLang="zh-CN" dirty="0">
                <a:latin typeface="Times New Roman" panose="02020603050405020304" pitchFamily="18" charset="0"/>
                <a:cs typeface="Times New Roman" panose="02020603050405020304" pitchFamily="18" charset="0"/>
              </a:rPr>
              <a:t>The structure of our model</a:t>
            </a:r>
          </a:p>
          <a:p>
            <a:pPr>
              <a:buFont typeface="+mj-lt"/>
              <a:buAutoNum type="arabicPeriod"/>
            </a:pPr>
            <a:r>
              <a:rPr lang="en-US" altLang="zh-CN" dirty="0">
                <a:latin typeface="+mj-lt"/>
              </a:rPr>
              <a:t>Analysis of the problem</a:t>
            </a:r>
          </a:p>
          <a:p>
            <a:pPr>
              <a:buFont typeface="+mj-lt"/>
              <a:buAutoNum type="arabicPeriod"/>
            </a:pPr>
            <a:r>
              <a:rPr lang="en-US" altLang="zh-CN" dirty="0">
                <a:latin typeface="+mj-lt"/>
              </a:rPr>
              <a:t>Optimization and Its Applications (Disembarking)</a:t>
            </a:r>
          </a:p>
          <a:p>
            <a:pPr>
              <a:buFont typeface="+mj-lt"/>
              <a:buAutoNum type="arabicPeriod"/>
            </a:pPr>
            <a:r>
              <a:rPr lang="en-US" altLang="zh-CN" dirty="0">
                <a:latin typeface="+mj-lt"/>
              </a:rPr>
              <a:t>Sensitivity Analysis</a:t>
            </a:r>
          </a:p>
          <a:p>
            <a:pPr>
              <a:buFont typeface="+mj-lt"/>
              <a:buAutoNum type="arabicPeriod"/>
            </a:pPr>
            <a:r>
              <a:rPr lang="en-US" altLang="zh-CN" dirty="0">
                <a:latin typeface="+mj-lt"/>
              </a:rPr>
              <a:t>Extensions of Our Model</a:t>
            </a:r>
          </a:p>
          <a:p>
            <a:pPr>
              <a:buFont typeface="+mj-lt"/>
              <a:buAutoNum type="arabicPeriod"/>
            </a:pPr>
            <a:r>
              <a:rPr lang="en-US" altLang="zh-CN" dirty="0">
                <a:latin typeface="+mj-lt"/>
              </a:rPr>
              <a:t>Conclusion &amp; Reflection</a:t>
            </a:r>
            <a:endParaRPr lang="en-US" altLang="zh-CN" dirty="0">
              <a:latin typeface="Times New Roman" panose="02020603050405020304" pitchFamily="18" charset="0"/>
              <a:cs typeface="Times New Roman" panose="02020603050405020304" pitchFamily="18" charset="0"/>
            </a:endParaRPr>
          </a:p>
        </p:txBody>
      </p:sp>
      <p:sp>
        <p:nvSpPr>
          <p:cNvPr id="9" name="任意多边形 19">
            <a:hlinkClick r:id="rId2" action="ppaction://hlinksldjump"/>
            <a:extLst>
              <a:ext uri="{FF2B5EF4-FFF2-40B4-BE49-F238E27FC236}">
                <a16:creationId xmlns:a16="http://schemas.microsoft.com/office/drawing/2014/main" id="{59AF6127-F7EF-4273-85C2-E6BCCA2B98F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58C9390-4CB7-4C73-B23C-E4D4AC1167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78246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F49D4AC3-1AFC-43AA-A904-5C0FC9EC1162}"/>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(Under Crowded States)</a:t>
            </a:r>
            <a:endParaRPr lang="zh-CN" altLang="en-US" dirty="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B2B77EBB-AC56-4DE6-BC57-DFB181B754CD}"/>
              </a:ext>
            </a:extLst>
          </p:cNvPr>
          <p:cNvSpPr>
            <a:spLocks noGrp="1"/>
          </p:cNvSpPr>
          <p:nvPr>
            <p:ph idx="1"/>
          </p:nvPr>
        </p:nvSpPr>
        <p:spPr/>
        <p:txBody>
          <a:bodyPr anchor="t">
            <a:noAutofit/>
          </a:bodyPr>
          <a:lstStyle/>
          <a:p>
            <a:pPr marL="0" indent="0" algn="ctr">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Tackling the remaining problems: the congestion state</a:t>
            </a:r>
          </a:p>
          <a:p>
            <a:pPr marL="0" indent="0" algn="ctr">
              <a:buNone/>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interconversion of states</a:t>
            </a:r>
          </a:p>
          <a:p>
            <a:pPr marL="285750" indent="-285750">
              <a:spcBef>
                <a:spcPts val="600"/>
              </a:spcBef>
              <a:buClr>
                <a:srgbClr val="110087"/>
              </a:buClr>
              <a:buSzPct val="88000"/>
              <a:buFont typeface="Wingdings" panose="05000000000000000000" pitchFamily="2" charset="2"/>
              <a:buChar char="p"/>
            </a:pPr>
            <a:r>
              <a:rPr lang="en-US" altLang="zh-CN" b="1" dirty="0">
                <a:solidFill>
                  <a:srgbClr val="0F007D"/>
                </a:solidFill>
                <a:latin typeface="Times New Roman" panose="02020603050405020304" pitchFamily="18" charset="0"/>
                <a:ea typeface="宋体" panose="02010600030101010101" pitchFamily="2" charset="-122"/>
                <a:cs typeface="Times New Roman" panose="02020603050405020304" pitchFamily="18" charset="0"/>
              </a:rPr>
              <a:t>Deleting from the queue</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When a passenger reaches his seat, we delete him from the queue to update and continue with the calculations without affecting the previous algorithm.</a:t>
            </a:r>
          </a:p>
          <a:p>
            <a:endParaRPr lang="zh-CN" altLang="en-US" dirty="0"/>
          </a:p>
        </p:txBody>
      </p:sp>
      <p:sp>
        <p:nvSpPr>
          <p:cNvPr id="9" name="任意多边形 19">
            <a:hlinkClick r:id="rId3" action="ppaction://hlinksldjump"/>
            <a:extLst>
              <a:ext uri="{FF2B5EF4-FFF2-40B4-BE49-F238E27FC236}">
                <a16:creationId xmlns:a16="http://schemas.microsoft.com/office/drawing/2014/main" id="{1F2150C4-5F21-4C4C-8B7E-AAA6495C211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A95EB27-584F-4483-9D93-4F3BC1F5387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5456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p>
              <a:p>
                <a:pPr marL="742950" lvl="1" indent="-285750">
                  <a:spcBef>
                    <a:spcPts val="600"/>
                  </a:spcBef>
                  <a:buClr>
                    <a:srgbClr val="110087"/>
                  </a:buClr>
                  <a:buSzPct val="88000"/>
                  <a:buFont typeface="Wingdings" panose="05000000000000000000" pitchFamily="2" charset="2"/>
                  <a:buChar char="p"/>
                </a:pP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Combine the previously discussed factors, and we get the total time</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Introducing several new concepts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from stowing luggage to getting seated. </a:t>
                </a:r>
                <a:endParaRPr lang="en-US" altLang="zh-CN" sz="1800" b="0" i="1" dirty="0">
                  <a:latin typeface="Cambria Math" panose="020405030504060302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𝜓</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max</m:t>
                    </m:r>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A</m:t>
                        </m:r>
                      </m:e>
                    </m:d>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𝐿</m:t>
                        </m:r>
                      </m:sub>
                    </m:sSub>
                    <m:r>
                      <a:rPr lang="en-US" altLang="zh-CN" sz="1800" b="0" i="0"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where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is the time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wait others to offer their seats.</a:t>
                </a: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stands for the number of time steps that passengers do not need to line in a queue</a:t>
                </a:r>
              </a:p>
              <a:p>
                <a:pPr marL="1200150" lvl="2"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14:m>
                  <m:oMath xmlns:m="http://schemas.openxmlformats.org/officeDocument/2006/math">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is the time passenger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spends in the </a:t>
                </a:r>
                <a14:m>
                  <m:oMath xmlns:m="http://schemas.openxmlformats.org/officeDocument/2006/math">
                    <m:sSup>
                      <m:sSup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𝑖</m:t>
                        </m:r>
                      </m:e>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𝑡h</m:t>
                        </m:r>
                      </m:sup>
                    </m:sSup>
                  </m:oMath>
                </a14:m>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cell.</a:t>
                </a:r>
              </a:p>
              <a:p>
                <a:endParaRPr lang="zh-CN" altLang="en-US" dirty="0"/>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59678186"/>
              </p:ext>
            </p:extLst>
          </p:nvPr>
        </p:nvGraphicFramePr>
        <p:xfrm>
          <a:off x="2292364" y="6008022"/>
          <a:ext cx="7607263" cy="627403"/>
        </p:xfrm>
        <a:graphic>
          <a:graphicData uri="http://schemas.openxmlformats.org/presentationml/2006/ole">
            <mc:AlternateContent xmlns:mc="http://schemas.openxmlformats.org/markup-compatibility/2006">
              <mc:Choice xmlns:v="urn:schemas-microsoft-com:vml" Requires="v">
                <p:oleObj spid="_x0000_s7837" name="AxMath" r:id="rId5" imgW="4158000" imgH="342360" progId="Equation.AxMath">
                  <p:embed/>
                </p:oleObj>
              </mc:Choice>
              <mc:Fallback>
                <p:oleObj name="AxMath" r:id="rId5" imgW="4158000" imgH="342360" progId="Equation.AxMath">
                  <p:embed/>
                  <p:pic>
                    <p:nvPicPr>
                      <p:cNvPr id="4" name="对象 3"/>
                      <p:cNvPicPr/>
                      <p:nvPr/>
                    </p:nvPicPr>
                    <p:blipFill>
                      <a:blip r:embed="rId6"/>
                      <a:stretch>
                        <a:fillRect/>
                      </a:stretch>
                    </p:blipFill>
                    <p:spPr>
                      <a:xfrm>
                        <a:off x="2292364" y="6008022"/>
                        <a:ext cx="7607263" cy="62740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2B193A8-64DB-4B53-A753-C9D302A76E9F}"/>
              </a:ext>
            </a:extLst>
          </p:cNvPr>
          <p:cNvGraphicFramePr>
            <a:graphicFrameLocks noChangeAspect="1"/>
          </p:cNvGraphicFramePr>
          <p:nvPr>
            <p:extLst>
              <p:ext uri="{D42A27DB-BD31-4B8C-83A1-F6EECF244321}">
                <p14:modId xmlns:p14="http://schemas.microsoft.com/office/powerpoint/2010/main" val="2697483981"/>
              </p:ext>
            </p:extLst>
          </p:nvPr>
        </p:nvGraphicFramePr>
        <p:xfrm>
          <a:off x="4650064" y="4716250"/>
          <a:ext cx="2891865" cy="720318"/>
        </p:xfrm>
        <a:graphic>
          <a:graphicData uri="http://schemas.openxmlformats.org/presentationml/2006/ole">
            <mc:AlternateContent xmlns:mc="http://schemas.openxmlformats.org/markup-compatibility/2006">
              <mc:Choice xmlns:v="urn:schemas-microsoft-com:vml" Requires="v">
                <p:oleObj spid="_x0000_s7838" name="AxMath" r:id="rId7" imgW="1718604" imgH="431727" progId="Equation.AxMath">
                  <p:embed/>
                </p:oleObj>
              </mc:Choice>
              <mc:Fallback>
                <p:oleObj name="AxMath" r:id="rId7" imgW="1718604" imgH="431727" progId="Equation.AxMath">
                  <p:embed/>
                  <p:pic>
                    <p:nvPicPr>
                      <p:cNvPr id="0" name="Object 3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0064" y="4716250"/>
                        <a:ext cx="2891865" cy="720318"/>
                      </a:xfrm>
                      <a:prstGeom prst="rect">
                        <a:avLst/>
                      </a:prstGeom>
                      <a:noFill/>
                    </p:spPr>
                  </p:pic>
                </p:oleObj>
              </mc:Fallback>
            </mc:AlternateContent>
          </a:graphicData>
        </a:graphic>
      </p:graphicFrame>
      <p:sp>
        <p:nvSpPr>
          <p:cNvPr id="13" name="任意多边形 19">
            <a:hlinkClick r:id="rId9" action="ppaction://hlinksldjump"/>
            <a:extLst>
              <a:ext uri="{FF2B5EF4-FFF2-40B4-BE49-F238E27FC236}">
                <a16:creationId xmlns:a16="http://schemas.microsoft.com/office/drawing/2014/main" id="{DD7942FD-3054-4D0B-A917-49A1AE4CE11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F5952CB-708F-4159-90FA-5196A7A49F6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27694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BF74F1FE-7DAD-4E17-BE6B-B29EDC6A90C0}"/>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Total Boarding Time (Total time)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27ED92C9-858F-43C5-8774-CC4B3E1F959E}"/>
                  </a:ext>
                </a:extLst>
              </p:cNvPr>
              <p:cNvSpPr>
                <a:spLocks noGrp="1"/>
              </p:cNvSpPr>
              <p:nvPr>
                <p:ph idx="1"/>
              </p:nvPr>
            </p:nvSpPr>
            <p:spPr/>
            <p:txBody>
              <a:bodyPr anchor="t">
                <a:noAutofit/>
              </a:bodyPr>
              <a:lstStyle/>
              <a:p>
                <a:pPr marL="285750" indent="-285750">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Calculating total time</a:t>
                </a:r>
                <a:endParaRPr lang="en-US" altLang="zh-CN" b="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Then, we can calculate the total time spent by </a:t>
                </a:r>
                <a14:m>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And the total time of boarding is:</a:t>
                </a:r>
                <a:endParaRPr lang="en-US" altLang="zh-CN" sz="1800" b="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27ED92C9-858F-43C5-8774-CC4B3E1F959E}"/>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1979064"/>
              </p:ext>
            </p:extLst>
          </p:nvPr>
        </p:nvGraphicFramePr>
        <p:xfrm>
          <a:off x="5095524" y="2957471"/>
          <a:ext cx="2000953" cy="806451"/>
        </p:xfrm>
        <a:graphic>
          <a:graphicData uri="http://schemas.openxmlformats.org/presentationml/2006/ole">
            <mc:AlternateContent xmlns:mc="http://schemas.openxmlformats.org/markup-compatibility/2006">
              <mc:Choice xmlns:v="urn:schemas-microsoft-com:vml" Requires="v">
                <p:oleObj spid="_x0000_s11772" name="AxMath" r:id="rId5" imgW="1043640" imgH="421920" progId="Equation.AxMath">
                  <p:embed/>
                </p:oleObj>
              </mc:Choice>
              <mc:Fallback>
                <p:oleObj name="AxMath" r:id="rId5" imgW="1043640" imgH="421920" progId="Equation.AxMath">
                  <p:embed/>
                  <p:pic>
                    <p:nvPicPr>
                      <p:cNvPr id="2" name="对象 1"/>
                      <p:cNvPicPr/>
                      <p:nvPr/>
                    </p:nvPicPr>
                    <p:blipFill>
                      <a:blip r:embed="rId6"/>
                      <a:stretch>
                        <a:fillRect/>
                      </a:stretch>
                    </p:blipFill>
                    <p:spPr>
                      <a:xfrm>
                        <a:off x="5095524" y="2957471"/>
                        <a:ext cx="2000953" cy="80645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49380381"/>
              </p:ext>
            </p:extLst>
          </p:nvPr>
        </p:nvGraphicFramePr>
        <p:xfrm>
          <a:off x="5239265" y="4499106"/>
          <a:ext cx="1713471" cy="434470"/>
        </p:xfrm>
        <a:graphic>
          <a:graphicData uri="http://schemas.openxmlformats.org/presentationml/2006/ole">
            <mc:AlternateContent xmlns:mc="http://schemas.openxmlformats.org/markup-compatibility/2006">
              <mc:Choice xmlns:v="urn:schemas-microsoft-com:vml" Requires="v">
                <p:oleObj spid="_x0000_s11773" name="AxMath" r:id="rId7" imgW="1114200" imgH="282960" progId="Equation.AxMath">
                  <p:embed/>
                </p:oleObj>
              </mc:Choice>
              <mc:Fallback>
                <p:oleObj name="AxMath" r:id="rId7" imgW="1114200" imgH="282960" progId="Equation.AxMath">
                  <p:embed/>
                  <p:pic>
                    <p:nvPicPr>
                      <p:cNvPr id="8" name="对象 7"/>
                      <p:cNvPicPr/>
                      <p:nvPr/>
                    </p:nvPicPr>
                    <p:blipFill>
                      <a:blip r:embed="rId8"/>
                      <a:stretch>
                        <a:fillRect/>
                      </a:stretch>
                    </p:blipFill>
                    <p:spPr>
                      <a:xfrm>
                        <a:off x="5239265" y="4499106"/>
                        <a:ext cx="1713471" cy="434470"/>
                      </a:xfrm>
                      <a:prstGeom prst="rect">
                        <a:avLst/>
                      </a:prstGeom>
                    </p:spPr>
                  </p:pic>
                </p:oleObj>
              </mc:Fallback>
            </mc:AlternateContent>
          </a:graphicData>
        </a:graphic>
      </p:graphicFrame>
      <p:sp>
        <p:nvSpPr>
          <p:cNvPr id="11" name="任意多边形 19">
            <a:hlinkClick r:id="rId9" action="ppaction://hlinksldjump"/>
            <a:extLst>
              <a:ext uri="{FF2B5EF4-FFF2-40B4-BE49-F238E27FC236}">
                <a16:creationId xmlns:a16="http://schemas.microsoft.com/office/drawing/2014/main" id="{F1F74AE3-89AF-4B88-B95D-93D31D75354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EFDC97D-D9A4-4D9D-BA69-F86E2A9F010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01084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3</a:t>
            </a:r>
            <a:br>
              <a:rPr lang="en-US" altLang="zh-CN" b="1" dirty="0">
                <a:latin typeface="+mj-lt"/>
              </a:rPr>
            </a:br>
            <a:r>
              <a:rPr lang="en-US" altLang="zh-CN" b="1" dirty="0">
                <a:latin typeface="+mj-lt"/>
              </a:rPr>
              <a:t>Optimization and Its Applications (Disembarking)</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077139A6-B06E-4614-9600-ACBD96EA047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250463A-5373-43CA-A56F-DC7A962A60E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24459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3">
            <a:extLst>
              <a:ext uri="{FF2B5EF4-FFF2-40B4-BE49-F238E27FC236}">
                <a16:creationId xmlns:a16="http://schemas.microsoft.com/office/drawing/2014/main" id="{D795DEA4-BFA0-43D6-9543-D94A2D827323}"/>
              </a:ext>
            </a:extLst>
          </p:cNvPr>
          <p:cNvSpPr>
            <a:spLocks noGrp="1"/>
          </p:cNvSpPr>
          <p:nvPr>
            <p:ph type="title"/>
          </p:nvPr>
        </p:nvSpPr>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2" y="2222287"/>
                <a:ext cx="10554574" cy="4843531"/>
              </a:xfrm>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definition of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i="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Background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qualitative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 hope that more aisle cells are occupied (meaning that there are passengers stowing luggage in that cell), thereby enhancing boarding efficiency.</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Our definition on </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1657350" lvl="3"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Aisle occupation rate in brief</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Suppose there are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cells occupied in total and a total of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aisle cells.</a:t>
                </a:r>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8712" y="2222287"/>
                <a:ext cx="10554574" cy="4843531"/>
              </a:xfrm>
              <a:blipFill>
                <a:blip r:embed="rId4"/>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658375580"/>
              </p:ext>
            </p:extLst>
          </p:nvPr>
        </p:nvGraphicFramePr>
        <p:xfrm>
          <a:off x="4232685" y="5789259"/>
          <a:ext cx="3726630" cy="621553"/>
        </p:xfrm>
        <a:graphic>
          <a:graphicData uri="http://schemas.openxmlformats.org/presentationml/2006/ole">
            <mc:AlternateContent xmlns:mc="http://schemas.openxmlformats.org/markup-compatibility/2006">
              <mc:Choice xmlns:v="urn:schemas-microsoft-com:vml" Requires="v">
                <p:oleObj spid="_x0000_s8458" name="AxMath" r:id="rId5" imgW="2198160" imgH="366120" progId="Equation.AxMath">
                  <p:embed/>
                </p:oleObj>
              </mc:Choice>
              <mc:Fallback>
                <p:oleObj name="AxMath" r:id="rId5" imgW="2198160" imgH="366120" progId="Equation.AxMath">
                  <p:embed/>
                  <p:pic>
                    <p:nvPicPr>
                      <p:cNvPr id="2" name="对象 1"/>
                      <p:cNvPicPr/>
                      <p:nvPr/>
                    </p:nvPicPr>
                    <p:blipFill>
                      <a:blip r:embed="rId6"/>
                      <a:stretch>
                        <a:fillRect/>
                      </a:stretch>
                    </p:blipFill>
                    <p:spPr>
                      <a:xfrm>
                        <a:off x="4232685" y="5789259"/>
                        <a:ext cx="3726630" cy="621553"/>
                      </a:xfrm>
                      <a:prstGeom prst="rect">
                        <a:avLst/>
                      </a:prstGeom>
                    </p:spPr>
                  </p:pic>
                </p:oleObj>
              </mc:Fallback>
            </mc:AlternateContent>
          </a:graphicData>
        </a:graphic>
      </p:graphicFrame>
      <p:sp>
        <p:nvSpPr>
          <p:cNvPr id="10" name="任意多边形 19">
            <a:hlinkClick r:id="rId7" action="ppaction://hlinksldjump"/>
            <a:extLst>
              <a:ext uri="{FF2B5EF4-FFF2-40B4-BE49-F238E27FC236}">
                <a16:creationId xmlns:a16="http://schemas.microsoft.com/office/drawing/2014/main" id="{B74458D7-9E1A-423C-A2D3-4362F99C098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5525622-EA02-4952-AD13-21CFBBE74B8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582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p:txBody>
          <a:bodyPr anchor="t">
            <a:noAutofit/>
          </a:bodyPr>
          <a:lstStyle/>
          <a:p>
            <a:pPr marL="0" indent="0" algn="ctr">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Model basis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(semi-quantitative analysis)</a:t>
            </a:r>
            <a:endParaRPr lang="zh-CN" altLang="en-US" sz="18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593" y="3401067"/>
            <a:ext cx="8632814" cy="3094326"/>
          </a:xfrm>
          <a:prstGeom prst="rect">
            <a:avLst/>
          </a:prstGeom>
        </p:spPr>
      </p:pic>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id="{59DC9CC3-9A40-41E3-B1AD-0BE0F81127A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D8DE0DD-DEE7-4FBF-BA6B-38AA81C4342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055360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8713" y="2222287"/>
            <a:ext cx="6486962" cy="3636511"/>
          </a:xfrm>
        </p:spPr>
        <p:txBody>
          <a:bodyPr anchor="t">
            <a:noAutofit/>
          </a:bodyPr>
          <a:lstStyle/>
          <a:p>
            <a:pPr marL="0" indent="0" algn="ctr">
              <a:spcBef>
                <a:spcPts val="600"/>
              </a:spcBef>
              <a:buClr>
                <a:srgbClr val="110087"/>
              </a:buClr>
              <a:buSzPct val="88000"/>
              <a:buNone/>
            </a:pPr>
            <a:r>
              <a:rPr lang="en-US" altLang="zh-CN"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The discussion into the deep meanings of </a:t>
            </a:r>
            <a:r>
              <a:rPr lang="en-US" altLang="zh-CN" b="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Mathematical deduction (quantitative analysis)</a:t>
            </a:r>
          </a:p>
          <a:p>
            <a:pPr marL="1200150" lvl="2" indent="-285750">
              <a:spcBef>
                <a:spcPts val="600"/>
              </a:spcBef>
              <a:buClr>
                <a:srgbClr val="110087"/>
              </a:buClr>
              <a:buSzPct val="88000"/>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Claim 1 (the optimality of all cells being occupied)</a:t>
            </a:r>
          </a:p>
          <a:p>
            <a:pPr marL="1200150" lvl="2"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This claim, on the other hand, also justified our model.</a:t>
            </a:r>
          </a:p>
          <a:p>
            <a:pPr marL="1657350" lvl="3" indent="-285750">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adjustment method &amp; analysis on idealistic circumstances</a:t>
            </a:r>
          </a:p>
          <a:p>
            <a:pPr marL="1200150"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Claim 2 will appear later in the TETA and Flying Wing part.</a:t>
            </a:r>
          </a:p>
          <a:p>
            <a:endParaRPr lang="zh-CN" altLang="en-US" dirty="0"/>
          </a:p>
        </p:txBody>
      </p:sp>
      <p:pic>
        <p:nvPicPr>
          <p:cNvPr id="5" name="内容占位符 11">
            <a:extLst>
              <a:ext uri="{FF2B5EF4-FFF2-40B4-BE49-F238E27FC236}">
                <a16:creationId xmlns:a16="http://schemas.microsoft.com/office/drawing/2014/main" id="{493C1976-DF83-48BE-84DE-FC1B4ECCEC3E}"/>
              </a:ext>
            </a:extLst>
          </p:cNvPr>
          <p:cNvPicPr>
            <a:picLocks noChangeAspect="1"/>
          </p:cNvPicPr>
          <p:nvPr/>
        </p:nvPicPr>
        <p:blipFill>
          <a:blip r:embed="rId3"/>
          <a:stretch>
            <a:fillRect/>
          </a:stretch>
        </p:blipFill>
        <p:spPr>
          <a:xfrm>
            <a:off x="7564583" y="3687943"/>
            <a:ext cx="4627418" cy="3170057"/>
          </a:xfrm>
          <a:prstGeom prst="rect">
            <a:avLst/>
          </a:prstGeom>
          <a:effectLst>
            <a:outerShdw blurRad="50800" dir="14400000">
              <a:srgbClr val="000000">
                <a:alpha val="40000"/>
              </a:srgbClr>
            </a:outerShdw>
          </a:effectLst>
        </p:spPr>
      </p:pic>
      <p:cxnSp>
        <p:nvCxnSpPr>
          <p:cNvPr id="6" name="直接箭头连接符 5"/>
          <p:cNvCxnSpPr/>
          <p:nvPr/>
        </p:nvCxnSpPr>
        <p:spPr>
          <a:xfrm flipH="1">
            <a:off x="8323118" y="2970241"/>
            <a:ext cx="1256098" cy="1070301"/>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833249" y="2647076"/>
            <a:ext cx="4099031" cy="323165"/>
          </a:xfrm>
          <a:prstGeom prst="rect">
            <a:avLst/>
          </a:prstGeom>
          <a:noFill/>
          <a:ln w="28575">
            <a:solidFill>
              <a:srgbClr val="13009C"/>
            </a:solidFill>
          </a:ln>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We’ll not elaborate on the essay-based strict proof.</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Vertical Optimization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任意多边形 19">
            <a:hlinkClick r:id="rId4" action="ppaction://hlinksldjump"/>
            <a:extLst>
              <a:ext uri="{FF2B5EF4-FFF2-40B4-BE49-F238E27FC236}">
                <a16:creationId xmlns:a16="http://schemas.microsoft.com/office/drawing/2014/main" id="{B9D07288-F4A6-44AB-A12E-A6ED2A6F8C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DA4C002-2A77-41E5-9FCB-1BC492D5C1D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33897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AF4148-4CBF-443B-9E2E-A7A790085AA6}"/>
              </a:ext>
            </a:extLst>
          </p:cNvPr>
          <p:cNvSpPr>
            <a:spLocks noGrp="1"/>
          </p:cNvSpPr>
          <p:nvPr>
            <p:ph idx="1"/>
          </p:nvPr>
        </p:nvSpPr>
        <p:spPr>
          <a:xfrm>
            <a:off x="818712" y="2222287"/>
            <a:ext cx="5270361" cy="4188525"/>
          </a:xfrm>
        </p:spPr>
        <p:txBody>
          <a:bodyPr anchor="t">
            <a:noAutofit/>
          </a:bodyPr>
          <a:lstStyle/>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starting point and destination of the passengers are exchanged.</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aisles are maximally </a:t>
            </a:r>
            <a:r>
              <a:rPr lang="en-US" altLang="zh-CN" dirty="0" err="1">
                <a:latin typeface="Times New Roman" panose="02020603050405020304" pitchFamily="18" charset="0"/>
                <a:cs typeface="Times New Roman" panose="02020603050405020304" pitchFamily="18" charset="0"/>
              </a:rPr>
              <a:t>utilised</a:t>
            </a:r>
            <a:r>
              <a:rPr lang="en-US" altLang="zh-CN" dirty="0">
                <a:latin typeface="Times New Roman" panose="02020603050405020304" pitchFamily="18" charset="0"/>
                <a:cs typeface="Times New Roman" panose="02020603050405020304" pitchFamily="18" charset="0"/>
              </a:rPr>
              <a:t> in terms of </a:t>
            </a:r>
            <a:r>
              <a:rPr lang="en-US" altLang="zh-CN" b="1"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a:t>
            </a: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There’s </a:t>
            </a:r>
            <a:r>
              <a:rPr lang="en-US" altLang="zh-CN" b="1" dirty="0">
                <a:latin typeface="Times New Roman" panose="02020603050405020304" pitchFamily="18" charset="0"/>
                <a:cs typeface="Times New Roman" panose="02020603050405020304" pitchFamily="18" charset="0"/>
              </a:rPr>
              <a:t>no possibility of offering cells</a:t>
            </a:r>
            <a:r>
              <a:rPr lang="en-US" altLang="zh-CN" dirty="0">
                <a:latin typeface="Times New Roman" panose="02020603050405020304" pitchFamily="18" charset="0"/>
                <a:cs typeface="Times New Roman" panose="02020603050405020304" pitchFamily="18" charset="0"/>
              </a:rPr>
              <a:t>, for the aisle is blocked when passengers are getting the luggage out.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buClr>
                <a:srgbClr val="110087"/>
              </a:buClr>
              <a:buSzPct val="8800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Passengers queue as the ideal way, having higher </a:t>
            </a:r>
            <a:r>
              <a:rPr lang="en-US" altLang="zh-CN" dirty="0" err="1">
                <a:latin typeface="Times New Roman" panose="02020603050405020304" pitchFamily="18" charset="0"/>
                <a:cs typeface="Times New Roman" panose="02020603050405020304" pitchFamily="18" charset="0"/>
              </a:rPr>
              <a:t>parallelity</a:t>
            </a:r>
            <a:r>
              <a:rPr lang="en-US" altLang="zh-CN" dirty="0">
                <a:latin typeface="Times New Roman" panose="02020603050405020304" pitchFamily="18" charset="0"/>
                <a:cs typeface="Times New Roman" panose="02020603050405020304" pitchFamily="18" charset="0"/>
              </a:rPr>
              <a:t> than boarding. Therefore</a:t>
            </a:r>
            <a:r>
              <a:rPr lang="en-US" altLang="zh-CN" b="1" dirty="0">
                <a:latin typeface="Times New Roman" panose="02020603050405020304" pitchFamily="18" charset="0"/>
                <a:cs typeface="Times New Roman" panose="02020603050405020304" pitchFamily="18" charset="0"/>
              </a:rPr>
              <a:t>, the time needed is shorter than boarding</a:t>
            </a:r>
            <a:r>
              <a:rPr lang="en-US" altLang="zh-CN"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073" y="2222287"/>
            <a:ext cx="5889525" cy="3710922"/>
          </a:xfrm>
          <a:prstGeom prst="rect">
            <a:avLst/>
          </a:prstGeom>
        </p:spPr>
      </p:pic>
      <p:sp>
        <p:nvSpPr>
          <p:cNvPr id="4" name="文本框 3"/>
          <p:cNvSpPr txBox="1"/>
          <p:nvPr/>
        </p:nvSpPr>
        <p:spPr>
          <a:xfrm>
            <a:off x="6958395" y="6032938"/>
            <a:ext cx="4150881" cy="307777"/>
          </a:xfrm>
          <a:prstGeom prst="rect">
            <a:avLst/>
          </a:prstGeom>
          <a:noFill/>
        </p:spPr>
        <p:txBody>
          <a:bodyPr wrap="square" rtlCol="0">
            <a:spAutoFit/>
          </a:bodyPr>
          <a:lstStyle/>
          <a:p>
            <a:pPr algn="ctr"/>
            <a:r>
              <a:rPr lang="en-US" altLang="zh-CN" sz="1400" b="1" dirty="0">
                <a:solidFill>
                  <a:srgbClr val="0F007B"/>
                </a:solidFill>
              </a:rPr>
              <a:t>Fig. The optimal disembarking strategy</a:t>
            </a:r>
            <a:endParaRPr lang="zh-CN" altLang="en-US" sz="1400" b="1" dirty="0">
              <a:solidFill>
                <a:srgbClr val="0F007B"/>
              </a:solidFill>
            </a:endParaRPr>
          </a:p>
        </p:txBody>
      </p:sp>
      <p:sp>
        <p:nvSpPr>
          <p:cNvPr id="10" name="标题 3">
            <a:extLst>
              <a:ext uri="{FF2B5EF4-FFF2-40B4-BE49-F238E27FC236}">
                <a16:creationId xmlns:a16="http://schemas.microsoft.com/office/drawing/2014/main" id="{BF74F1FE-7DAD-4E17-BE6B-B29EDC6A90C0}"/>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Modelling &amp; Optimization of Disembarking</a:t>
            </a:r>
            <a:endParaRPr lang="zh-CN" altLang="en-US" dirty="0">
              <a:latin typeface="Times New Roman" panose="02020603050405020304" pitchFamily="18" charset="0"/>
              <a:cs typeface="Times New Roman" panose="02020603050405020304" pitchFamily="18" charset="0"/>
            </a:endParaRPr>
          </a:p>
        </p:txBody>
      </p:sp>
      <p:sp>
        <p:nvSpPr>
          <p:cNvPr id="11" name="任意多边形 19">
            <a:hlinkClick r:id="rId4" action="ppaction://hlinksldjump"/>
            <a:extLst>
              <a:ext uri="{FF2B5EF4-FFF2-40B4-BE49-F238E27FC236}">
                <a16:creationId xmlns:a16="http://schemas.microsoft.com/office/drawing/2014/main" id="{7E6C1F40-90F2-4934-800D-150A4EC500C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ECD6216-62C6-4019-AA31-454926B96F9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96657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ctr">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11313592" cy="4727153"/>
          </a:xfrm>
        </p:spPr>
        <p:txBody>
          <a:bodyPr anchor="t">
            <a:noAutofit/>
          </a:bodyPr>
          <a:lstStyle/>
          <a:p>
            <a:pPr>
              <a:buClr>
                <a:srgbClr val="110087"/>
              </a:buClr>
              <a:buSzPct val="88000"/>
              <a:buFont typeface="Wingdings" panose="05000000000000000000" pitchFamily="2" charset="2"/>
              <a:buChar char="p"/>
            </a:pPr>
            <a:r>
              <a:rPr lang="en-US" altLang="zh-CN" b="1" dirty="0">
                <a:solidFill>
                  <a:srgbClr val="0F007B"/>
                </a:solidFill>
                <a:latin typeface="Times New Roman" panose="02020603050405020304" pitchFamily="18" charset="0"/>
                <a:cs typeface="Times New Roman" panose="02020603050405020304" pitchFamily="18" charset="0"/>
              </a:rPr>
              <a:t>Measures the dissatisfaction of passengers.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marL="457200" lvl="1" indent="0">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6E5D9548-C67E-4764-BDC9-096D5A956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123" y="3856097"/>
            <a:ext cx="7345754" cy="2910463"/>
          </a:xfrm>
          <a:prstGeom prst="rect">
            <a:avLst/>
          </a:prstGeom>
        </p:spPr>
      </p:pic>
      <p:sp>
        <p:nvSpPr>
          <p:cNvPr id="2" name="文本框 1"/>
          <p:cNvSpPr txBox="1"/>
          <p:nvPr/>
        </p:nvSpPr>
        <p:spPr>
          <a:xfrm>
            <a:off x="7965211" y="2699087"/>
            <a:ext cx="3951890" cy="923330"/>
          </a:xfrm>
          <a:prstGeom prst="rect">
            <a:avLst/>
          </a:prstGeom>
          <a:noFill/>
          <a:ln w="28575">
            <a:solidFill>
              <a:srgbClr val="150264"/>
            </a:solidFill>
          </a:ln>
        </p:spPr>
        <p:txBody>
          <a:bodyPr wrap="square" rtlCol="0">
            <a:spAutoFit/>
          </a:bodyPr>
          <a:lstStyle/>
          <a:p>
            <a:pPr marL="0" lvl="1"/>
            <a:r>
              <a:rPr lang="en-US" altLang="zh-CN" dirty="0">
                <a:latin typeface="Times New Roman" panose="02020603050405020304" pitchFamily="18" charset="0"/>
                <a:ea typeface="宋体" panose="02010600030101010101" pitchFamily="2" charset="-122"/>
                <a:cs typeface="Times New Roman" panose="02020603050405020304" pitchFamily="18" charset="0"/>
              </a:rPr>
              <a:t>The total dissatisfaction is the weighted sum of the three factors, the weight respectively 1, 250 and 10.</a:t>
            </a:r>
            <a:endParaRPr lang="zh-CN" altLang="en-US" dirty="0"/>
          </a:p>
        </p:txBody>
      </p:sp>
      <p:sp>
        <p:nvSpPr>
          <p:cNvPr id="4" name="右大括号 3"/>
          <p:cNvSpPr/>
          <p:nvPr/>
        </p:nvSpPr>
        <p:spPr>
          <a:xfrm>
            <a:off x="7421651" y="2586097"/>
            <a:ext cx="314960" cy="108712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19">
            <a:hlinkClick r:id="rId4" action="ppaction://hlinksldjump"/>
            <a:extLst>
              <a:ext uri="{FF2B5EF4-FFF2-40B4-BE49-F238E27FC236}">
                <a16:creationId xmlns:a16="http://schemas.microsoft.com/office/drawing/2014/main" id="{35AC7BF5-6B92-41AF-BC52-615B57E4360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96CFD9A-C91D-462B-AE8C-91FBF668B99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1820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3380" y="-326474"/>
            <a:ext cx="12938760" cy="851916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FFFF"/>
                </a:solidFill>
              </a:ln>
              <a:solidFill>
                <a:srgbClr val="FFFFFF"/>
              </a:solidFill>
            </a:endParaRPr>
          </a:p>
        </p:txBody>
      </p:sp>
      <p:pic>
        <p:nvPicPr>
          <p:cNvPr id="5" name="Content Placeholder 4">
            <a:extLst>
              <a:ext uri="{FF2B5EF4-FFF2-40B4-BE49-F238E27FC236}">
                <a16:creationId xmlns:a16="http://schemas.microsoft.com/office/drawing/2014/main" id="{30073591-40AC-2D47-B5A6-291022F1E03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813"/>
          <a:stretch/>
        </p:blipFill>
        <p:spPr>
          <a:xfrm>
            <a:off x="269840" y="198801"/>
            <a:ext cx="10124574" cy="5791200"/>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pic>
        <p:nvPicPr>
          <p:cNvPr id="9" name="Content Placeholder 4">
            <a:extLst>
              <a:ext uri="{FF2B5EF4-FFF2-40B4-BE49-F238E27FC236}">
                <a16:creationId xmlns:a16="http://schemas.microsoft.com/office/drawing/2014/main" id="{30073591-40AC-2D47-B5A6-291022F1E0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38"/>
          <a:stretch/>
        </p:blipFill>
        <p:spPr>
          <a:xfrm>
            <a:off x="269840" y="31888"/>
            <a:ext cx="10124574" cy="158612"/>
          </a:xfrm>
          <a:prstGeom prst="rect">
            <a:avLst/>
          </a:prstGeom>
          <a:effectLst>
            <a:outerShdw blurRad="50800" dir="14400000">
              <a:srgbClr val="000000">
                <a:alpha val="40000"/>
              </a:srgbClr>
            </a:outerShdw>
          </a:effectLst>
        </p:spPr>
      </p:pic>
      <p:grpSp>
        <p:nvGrpSpPr>
          <p:cNvPr id="20" name="组合 19"/>
          <p:cNvGrpSpPr/>
          <p:nvPr/>
        </p:nvGrpSpPr>
        <p:grpSpPr>
          <a:xfrm>
            <a:off x="4215649" y="2555149"/>
            <a:ext cx="7976350" cy="4239500"/>
            <a:chOff x="4215649" y="2555149"/>
            <a:chExt cx="7976350" cy="4239500"/>
          </a:xfrm>
        </p:grpSpPr>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508" r="78068"/>
            <a:stretch/>
          </p:blipFill>
          <p:spPr>
            <a:xfrm>
              <a:off x="4215649"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443"/>
            <a:stretch/>
          </p:blipFill>
          <p:spPr>
            <a:xfrm>
              <a:off x="5899518" y="2555149"/>
              <a:ext cx="6292481" cy="4239500"/>
            </a:xfrm>
            <a:prstGeom prst="rect">
              <a:avLst/>
            </a:prstGeom>
          </p:spPr>
        </p:pic>
      </p:grpSp>
      <p:sp>
        <p:nvSpPr>
          <p:cNvPr id="21" name="任意多边形 19">
            <a:hlinkClick r:id="rId9" action="ppaction://hlinksldjump"/>
            <a:extLst>
              <a:ext uri="{FF2B5EF4-FFF2-40B4-BE49-F238E27FC236}">
                <a16:creationId xmlns:a16="http://schemas.microsoft.com/office/drawing/2014/main" id="{C668DA1C-7FE8-48B1-9A2D-82811378BD4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74EC81E-40C7-454C-868E-CCCE1107FBB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29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13027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1</a:t>
            </a:r>
            <a:br>
              <a:rPr lang="en-US" altLang="zh-CN" b="1" dirty="0">
                <a:latin typeface="+mj-lt"/>
              </a:rPr>
            </a:br>
            <a:r>
              <a:rPr lang="en-US" altLang="zh-CN" b="1" dirty="0">
                <a:latin typeface="+mj-lt"/>
              </a:rPr>
              <a:t>The structure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0D34D7B9-780C-4E33-905F-D19BD2A93A13}"/>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A080F05-10CB-4D7F-B481-400962DB79F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845120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solidFill>
                  <a:srgbClr val="FFFFFF"/>
                </a:solidFill>
                <a:latin typeface="Times New Roman" panose="02020603050405020304" pitchFamily="18" charset="0"/>
                <a:cs typeface="Times New Roman" panose="02020603050405020304" pitchFamily="18" charset="0"/>
              </a:rPr>
              <a:t>Results of Simulation</a:t>
            </a: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6324" t="-2844" r="79791" b="100000"/>
          <a:stretch/>
        </p:blipFill>
        <p:spPr>
          <a:xfrm>
            <a:off x="4561834" y="6693576"/>
            <a:ext cx="1203694" cy="101073"/>
          </a:xfrm>
          <a:custGeom>
            <a:avLst/>
            <a:gdLst>
              <a:gd name="connsiteX0" fmla="*/ 872098 w 1203694"/>
              <a:gd name="connsiteY0" fmla="*/ 0 h 101073"/>
              <a:gd name="connsiteX1" fmla="*/ 908674 w 1203694"/>
              <a:gd name="connsiteY1" fmla="*/ 6096 h 101073"/>
              <a:gd name="connsiteX2" fmla="*/ 969634 w 1203694"/>
              <a:gd name="connsiteY2" fmla="*/ 12192 h 101073"/>
              <a:gd name="connsiteX3" fmla="*/ 1006210 w 1203694"/>
              <a:gd name="connsiteY3" fmla="*/ 24384 h 101073"/>
              <a:gd name="connsiteX4" fmla="*/ 1085458 w 1203694"/>
              <a:gd name="connsiteY4" fmla="*/ 48768 h 101073"/>
              <a:gd name="connsiteX5" fmla="*/ 1158610 w 1203694"/>
              <a:gd name="connsiteY5" fmla="*/ 79248 h 101073"/>
              <a:gd name="connsiteX6" fmla="*/ 1176898 w 1203694"/>
              <a:gd name="connsiteY6" fmla="*/ 85344 h 101073"/>
              <a:gd name="connsiteX7" fmla="*/ 1193715 w 1203694"/>
              <a:gd name="connsiteY7" fmla="*/ 94463 h 101073"/>
              <a:gd name="connsiteX8" fmla="*/ 1203694 w 1203694"/>
              <a:gd name="connsiteY8" fmla="*/ 101073 h 101073"/>
              <a:gd name="connsiteX9" fmla="*/ 0 w 1203694"/>
              <a:gd name="connsiteY9" fmla="*/ 101073 h 101073"/>
              <a:gd name="connsiteX10" fmla="*/ 18658 w 1203694"/>
              <a:gd name="connsiteY10" fmla="*/ 97536 h 101073"/>
              <a:gd name="connsiteX11" fmla="*/ 73522 w 1203694"/>
              <a:gd name="connsiteY11" fmla="*/ 91440 h 101073"/>
              <a:gd name="connsiteX12" fmla="*/ 91810 w 1203694"/>
              <a:gd name="connsiteY12" fmla="*/ 85344 h 101073"/>
              <a:gd name="connsiteX13" fmla="*/ 146674 w 1203694"/>
              <a:gd name="connsiteY13" fmla="*/ 73152 h 101073"/>
              <a:gd name="connsiteX14" fmla="*/ 164962 w 1203694"/>
              <a:gd name="connsiteY14" fmla="*/ 67056 h 101073"/>
              <a:gd name="connsiteX15" fmla="*/ 329554 w 1203694"/>
              <a:gd name="connsiteY15" fmla="*/ 36576 h 101073"/>
              <a:gd name="connsiteX16" fmla="*/ 384418 w 1203694"/>
              <a:gd name="connsiteY16" fmla="*/ 24384 h 101073"/>
              <a:gd name="connsiteX17" fmla="*/ 439282 w 1203694"/>
              <a:gd name="connsiteY17" fmla="*/ 18288 h 101073"/>
              <a:gd name="connsiteX18" fmla="*/ 457570 w 1203694"/>
              <a:gd name="connsiteY18" fmla="*/ 12192 h 101073"/>
              <a:gd name="connsiteX19" fmla="*/ 512434 w 1203694"/>
              <a:gd name="connsiteY19" fmla="*/ 6096 h 101073"/>
              <a:gd name="connsiteX20" fmla="*/ 872098 w 1203694"/>
              <a:gd name="connsiteY20" fmla="*/ 0 h 10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3694" h="101073">
                <a:moveTo>
                  <a:pt x="872098" y="0"/>
                </a:moveTo>
                <a:cubicBezTo>
                  <a:pt x="884290" y="2032"/>
                  <a:pt x="896409" y="4563"/>
                  <a:pt x="908674" y="6096"/>
                </a:cubicBezTo>
                <a:cubicBezTo>
                  <a:pt x="928938" y="8629"/>
                  <a:pt x="949562" y="8429"/>
                  <a:pt x="969634" y="12192"/>
                </a:cubicBezTo>
                <a:cubicBezTo>
                  <a:pt x="982265" y="14560"/>
                  <a:pt x="993853" y="20853"/>
                  <a:pt x="1006210" y="24384"/>
                </a:cubicBezTo>
                <a:cubicBezTo>
                  <a:pt x="1075840" y="44278"/>
                  <a:pt x="1032729" y="27056"/>
                  <a:pt x="1085458" y="48768"/>
                </a:cubicBezTo>
                <a:cubicBezTo>
                  <a:pt x="1109884" y="58826"/>
                  <a:pt x="1134083" y="69437"/>
                  <a:pt x="1158610" y="79248"/>
                </a:cubicBezTo>
                <a:cubicBezTo>
                  <a:pt x="1164576" y="81634"/>
                  <a:pt x="1171151" y="82470"/>
                  <a:pt x="1176898" y="85344"/>
                </a:cubicBezTo>
                <a:cubicBezTo>
                  <a:pt x="1183769" y="88779"/>
                  <a:pt x="1189145" y="91719"/>
                  <a:pt x="1193715" y="94463"/>
                </a:cubicBezTo>
                <a:lnTo>
                  <a:pt x="1203694" y="101073"/>
                </a:lnTo>
                <a:lnTo>
                  <a:pt x="0" y="101073"/>
                </a:lnTo>
                <a:lnTo>
                  <a:pt x="18658" y="97536"/>
                </a:lnTo>
                <a:cubicBezTo>
                  <a:pt x="36833" y="94666"/>
                  <a:pt x="55372" y="94465"/>
                  <a:pt x="73522" y="91440"/>
                </a:cubicBezTo>
                <a:cubicBezTo>
                  <a:pt x="79860" y="90384"/>
                  <a:pt x="85576" y="86902"/>
                  <a:pt x="91810" y="85344"/>
                </a:cubicBezTo>
                <a:cubicBezTo>
                  <a:pt x="109985" y="80800"/>
                  <a:pt x="128499" y="77696"/>
                  <a:pt x="146674" y="73152"/>
                </a:cubicBezTo>
                <a:cubicBezTo>
                  <a:pt x="152908" y="71594"/>
                  <a:pt x="158701" y="68501"/>
                  <a:pt x="164962" y="67056"/>
                </a:cubicBezTo>
                <a:cubicBezTo>
                  <a:pt x="214206" y="55692"/>
                  <a:pt x="283571" y="45419"/>
                  <a:pt x="329554" y="36576"/>
                </a:cubicBezTo>
                <a:cubicBezTo>
                  <a:pt x="347951" y="33038"/>
                  <a:pt x="365939" y="27464"/>
                  <a:pt x="384418" y="24384"/>
                </a:cubicBezTo>
                <a:cubicBezTo>
                  <a:pt x="402568" y="21359"/>
                  <a:pt x="421132" y="21313"/>
                  <a:pt x="439282" y="18288"/>
                </a:cubicBezTo>
                <a:cubicBezTo>
                  <a:pt x="445620" y="17232"/>
                  <a:pt x="451232" y="13248"/>
                  <a:pt x="457570" y="12192"/>
                </a:cubicBezTo>
                <a:cubicBezTo>
                  <a:pt x="475720" y="9167"/>
                  <a:pt x="494041" y="6637"/>
                  <a:pt x="512434" y="6096"/>
                </a:cubicBezTo>
                <a:lnTo>
                  <a:pt x="872098" y="0"/>
                </a:lnTo>
                <a:close/>
              </a:path>
            </a:pathLst>
          </a:cu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2508" r="93676" b="97401"/>
          <a:stretch/>
        </p:blipFill>
        <p:spPr>
          <a:xfrm>
            <a:off x="4230988" y="6794649"/>
            <a:ext cx="330846" cy="92374"/>
          </a:xfrm>
          <a:custGeom>
            <a:avLst/>
            <a:gdLst>
              <a:gd name="connsiteX0" fmla="*/ 0 w 330846"/>
              <a:gd name="connsiteY0" fmla="*/ 0 h 92374"/>
              <a:gd name="connsiteX1" fmla="*/ 330846 w 330846"/>
              <a:gd name="connsiteY1" fmla="*/ 0 h 92374"/>
              <a:gd name="connsiteX2" fmla="*/ 308105 w 330846"/>
              <a:gd name="connsiteY2" fmla="*/ 4311 h 92374"/>
              <a:gd name="connsiteX3" fmla="*/ 264160 w 330846"/>
              <a:gd name="connsiteY3" fmla="*/ 14751 h 92374"/>
              <a:gd name="connsiteX4" fmla="*/ 221488 w 330846"/>
              <a:gd name="connsiteY4" fmla="*/ 26943 h 92374"/>
              <a:gd name="connsiteX5" fmla="*/ 154432 w 330846"/>
              <a:gd name="connsiteY5" fmla="*/ 39135 h 92374"/>
              <a:gd name="connsiteX6" fmla="*/ 87376 w 330846"/>
              <a:gd name="connsiteY6" fmla="*/ 57423 h 92374"/>
              <a:gd name="connsiteX7" fmla="*/ 50800 w 330846"/>
              <a:gd name="connsiteY7" fmla="*/ 75711 h 92374"/>
              <a:gd name="connsiteX8" fmla="*/ 26416 w 330846"/>
              <a:gd name="connsiteY8" fmla="*/ 81807 h 92374"/>
              <a:gd name="connsiteX9" fmla="*/ 0 w 330846"/>
              <a:gd name="connsiteY9" fmla="*/ 92374 h 92374"/>
              <a:gd name="connsiteX10" fmla="*/ 0 w 330846"/>
              <a:gd name="connsiteY10" fmla="*/ 0 h 9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6" h="92374">
                <a:moveTo>
                  <a:pt x="0" y="0"/>
                </a:moveTo>
                <a:lnTo>
                  <a:pt x="330846" y="0"/>
                </a:lnTo>
                <a:lnTo>
                  <a:pt x="308105" y="4311"/>
                </a:lnTo>
                <a:cubicBezTo>
                  <a:pt x="292702" y="7581"/>
                  <a:pt x="276874" y="11284"/>
                  <a:pt x="264160" y="14751"/>
                </a:cubicBezTo>
                <a:cubicBezTo>
                  <a:pt x="249888" y="18643"/>
                  <a:pt x="235902" y="23617"/>
                  <a:pt x="221488" y="26943"/>
                </a:cubicBezTo>
                <a:cubicBezTo>
                  <a:pt x="150833" y="43248"/>
                  <a:pt x="217032" y="23485"/>
                  <a:pt x="154432" y="39135"/>
                </a:cubicBezTo>
                <a:cubicBezTo>
                  <a:pt x="131955" y="44754"/>
                  <a:pt x="109653" y="51058"/>
                  <a:pt x="87376" y="57423"/>
                </a:cubicBezTo>
                <a:cubicBezTo>
                  <a:pt x="36002" y="72101"/>
                  <a:pt x="104233" y="52811"/>
                  <a:pt x="50800" y="75711"/>
                </a:cubicBezTo>
                <a:cubicBezTo>
                  <a:pt x="43099" y="79011"/>
                  <a:pt x="34364" y="79158"/>
                  <a:pt x="26416" y="81807"/>
                </a:cubicBezTo>
                <a:lnTo>
                  <a:pt x="0" y="92374"/>
                </a:lnTo>
                <a:lnTo>
                  <a:pt x="0" y="0"/>
                </a:lnTo>
                <a:close/>
              </a:path>
            </a:pathLst>
          </a:cu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2214" t="2712" r="97720" b="97221"/>
          <a:stretch/>
        </p:blipFill>
        <p:spPr>
          <a:xfrm>
            <a:off x="4205489" y="6891059"/>
            <a:ext cx="5729" cy="2380"/>
          </a:xfrm>
          <a:custGeom>
            <a:avLst/>
            <a:gdLst>
              <a:gd name="connsiteX0" fmla="*/ 5090 w 5729"/>
              <a:gd name="connsiteY0" fmla="*/ 242 h 2380"/>
              <a:gd name="connsiteX1" fmla="*/ 4316 w 5729"/>
              <a:gd name="connsiteY1" fmla="*/ 612 h 2380"/>
              <a:gd name="connsiteX2" fmla="*/ 0 w 5729"/>
              <a:gd name="connsiteY2" fmla="*/ 2380 h 2380"/>
              <a:gd name="connsiteX3" fmla="*/ 247 w 5729"/>
              <a:gd name="connsiteY3" fmla="*/ 2267 h 2380"/>
              <a:gd name="connsiteX4" fmla="*/ 5090 w 5729"/>
              <a:gd name="connsiteY4" fmla="*/ 242 h 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 h="2380">
                <a:moveTo>
                  <a:pt x="5090" y="242"/>
                </a:moveTo>
                <a:cubicBezTo>
                  <a:pt x="6037" y="-135"/>
                  <a:pt x="6048" y="-114"/>
                  <a:pt x="4316" y="612"/>
                </a:cubicBezTo>
                <a:lnTo>
                  <a:pt x="0" y="2380"/>
                </a:lnTo>
                <a:lnTo>
                  <a:pt x="247" y="2267"/>
                </a:lnTo>
                <a:cubicBezTo>
                  <a:pt x="2260" y="1397"/>
                  <a:pt x="4143" y="620"/>
                  <a:pt x="5090" y="242"/>
                </a:cubicBezTo>
                <a:close/>
              </a:path>
            </a:pathLst>
          </a:cu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586" t="5726" r="99396" b="94201"/>
          <a:stretch/>
        </p:blipFill>
        <p:spPr>
          <a:xfrm>
            <a:off x="4064370" y="6998172"/>
            <a:ext cx="1573" cy="2591"/>
          </a:xfrm>
          <a:custGeom>
            <a:avLst/>
            <a:gdLst>
              <a:gd name="connsiteX0" fmla="*/ 1573 w 1573"/>
              <a:gd name="connsiteY0" fmla="*/ 0 h 2591"/>
              <a:gd name="connsiteX1" fmla="*/ 0 w 1573"/>
              <a:gd name="connsiteY1" fmla="*/ 2591 h 2591"/>
              <a:gd name="connsiteX2" fmla="*/ 119 w 1573"/>
              <a:gd name="connsiteY2" fmla="*/ 2265 h 2591"/>
              <a:gd name="connsiteX3" fmla="*/ 1573 w 1573"/>
              <a:gd name="connsiteY3" fmla="*/ 0 h 2591"/>
            </a:gdLst>
            <a:ahLst/>
            <a:cxnLst>
              <a:cxn ang="0">
                <a:pos x="connsiteX0" y="connsiteY0"/>
              </a:cxn>
              <a:cxn ang="0">
                <a:pos x="connsiteX1" y="connsiteY1"/>
              </a:cxn>
              <a:cxn ang="0">
                <a:pos x="connsiteX2" y="connsiteY2"/>
              </a:cxn>
              <a:cxn ang="0">
                <a:pos x="connsiteX3" y="connsiteY3"/>
              </a:cxn>
            </a:cxnLst>
            <a:rect l="l" t="t" r="r" b="b"/>
            <a:pathLst>
              <a:path w="1573" h="2591">
                <a:moveTo>
                  <a:pt x="1573" y="0"/>
                </a:moveTo>
                <a:lnTo>
                  <a:pt x="0" y="2591"/>
                </a:lnTo>
                <a:lnTo>
                  <a:pt x="119" y="2265"/>
                </a:lnTo>
                <a:cubicBezTo>
                  <a:pt x="870" y="1014"/>
                  <a:pt x="1513" y="39"/>
                  <a:pt x="1573" y="0"/>
                </a:cubicBezTo>
                <a:close/>
              </a:path>
            </a:pathLst>
          </a:custGeom>
        </p:spPr>
      </p:pic>
      <p:grpSp>
        <p:nvGrpSpPr>
          <p:cNvPr id="3" name="组合 2"/>
          <p:cNvGrpSpPr/>
          <p:nvPr/>
        </p:nvGrpSpPr>
        <p:grpSpPr>
          <a:xfrm>
            <a:off x="4545614" y="2011680"/>
            <a:ext cx="7429519" cy="4829156"/>
            <a:chOff x="4064370" y="2555149"/>
            <a:chExt cx="6522350" cy="4239500"/>
          </a:xfrm>
        </p:grpSpPr>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2508" r="78068"/>
            <a:stretch/>
          </p:blipFill>
          <p:spPr>
            <a:xfrm>
              <a:off x="4064370" y="2892238"/>
              <a:ext cx="1683869" cy="3554301"/>
            </a:xfrm>
            <a:custGeom>
              <a:avLst/>
              <a:gdLst>
                <a:gd name="connsiteX0" fmla="*/ 1534540 w 1683869"/>
                <a:gd name="connsiteY0" fmla="*/ 0 h 3554301"/>
                <a:gd name="connsiteX1" fmla="*/ 1683869 w 1683869"/>
                <a:gd name="connsiteY1" fmla="*/ 0 h 3554301"/>
                <a:gd name="connsiteX2" fmla="*/ 1683869 w 1683869"/>
                <a:gd name="connsiteY2" fmla="*/ 3554301 h 3554301"/>
                <a:gd name="connsiteX3" fmla="*/ 0 w 1683869"/>
                <a:gd name="connsiteY3" fmla="*/ 3554301 h 3554301"/>
                <a:gd name="connsiteX4" fmla="*/ 0 w 1683869"/>
                <a:gd name="connsiteY4" fmla="*/ 890357 h 3554301"/>
                <a:gd name="connsiteX5" fmla="*/ 550672 w 1683869"/>
                <a:gd name="connsiteY5" fmla="*/ 886479 h 3554301"/>
                <a:gd name="connsiteX6" fmla="*/ 568960 w 1683869"/>
                <a:gd name="connsiteY6" fmla="*/ 880383 h 3554301"/>
                <a:gd name="connsiteX7" fmla="*/ 599440 w 1683869"/>
                <a:gd name="connsiteY7" fmla="*/ 874287 h 3554301"/>
                <a:gd name="connsiteX8" fmla="*/ 642112 w 1683869"/>
                <a:gd name="connsiteY8" fmla="*/ 855999 h 3554301"/>
                <a:gd name="connsiteX9" fmla="*/ 703072 w 1683869"/>
                <a:gd name="connsiteY9" fmla="*/ 837711 h 3554301"/>
                <a:gd name="connsiteX10" fmla="*/ 745744 w 1683869"/>
                <a:gd name="connsiteY10" fmla="*/ 819423 h 3554301"/>
                <a:gd name="connsiteX11" fmla="*/ 831088 w 1683869"/>
                <a:gd name="connsiteY11" fmla="*/ 795039 h 3554301"/>
                <a:gd name="connsiteX12" fmla="*/ 879856 w 1683869"/>
                <a:gd name="connsiteY12" fmla="*/ 788943 h 3554301"/>
                <a:gd name="connsiteX13" fmla="*/ 904240 w 1683869"/>
                <a:gd name="connsiteY13" fmla="*/ 782847 h 3554301"/>
                <a:gd name="connsiteX14" fmla="*/ 965200 w 1683869"/>
                <a:gd name="connsiteY14" fmla="*/ 770655 h 3554301"/>
                <a:gd name="connsiteX15" fmla="*/ 1007872 w 1683869"/>
                <a:gd name="connsiteY15" fmla="*/ 758463 h 3554301"/>
                <a:gd name="connsiteX16" fmla="*/ 1026160 w 1683869"/>
                <a:gd name="connsiteY16" fmla="*/ 746271 h 3554301"/>
                <a:gd name="connsiteX17" fmla="*/ 1068832 w 1683869"/>
                <a:gd name="connsiteY17" fmla="*/ 721887 h 3554301"/>
                <a:gd name="connsiteX18" fmla="*/ 1093216 w 1683869"/>
                <a:gd name="connsiteY18" fmla="*/ 685311 h 3554301"/>
                <a:gd name="connsiteX19" fmla="*/ 1105408 w 1683869"/>
                <a:gd name="connsiteY19" fmla="*/ 667023 h 3554301"/>
                <a:gd name="connsiteX20" fmla="*/ 1148080 w 1683869"/>
                <a:gd name="connsiteY20" fmla="*/ 636543 h 3554301"/>
                <a:gd name="connsiteX21" fmla="*/ 1160272 w 1683869"/>
                <a:gd name="connsiteY21" fmla="*/ 618255 h 3554301"/>
                <a:gd name="connsiteX22" fmla="*/ 1129792 w 1683869"/>
                <a:gd name="connsiteY22" fmla="*/ 581679 h 3554301"/>
                <a:gd name="connsiteX23" fmla="*/ 1105408 w 1683869"/>
                <a:gd name="connsiteY23" fmla="*/ 563391 h 3554301"/>
                <a:gd name="connsiteX24" fmla="*/ 1093216 w 1683869"/>
                <a:gd name="connsiteY24" fmla="*/ 545103 h 3554301"/>
                <a:gd name="connsiteX25" fmla="*/ 1068832 w 1683869"/>
                <a:gd name="connsiteY25" fmla="*/ 532911 h 3554301"/>
                <a:gd name="connsiteX26" fmla="*/ 1013968 w 1683869"/>
                <a:gd name="connsiteY26" fmla="*/ 490239 h 3554301"/>
                <a:gd name="connsiteX27" fmla="*/ 977392 w 1683869"/>
                <a:gd name="connsiteY27" fmla="*/ 459759 h 3554301"/>
                <a:gd name="connsiteX28" fmla="*/ 959104 w 1683869"/>
                <a:gd name="connsiteY28" fmla="*/ 453663 h 3554301"/>
                <a:gd name="connsiteX29" fmla="*/ 940816 w 1683869"/>
                <a:gd name="connsiteY29" fmla="*/ 435375 h 3554301"/>
                <a:gd name="connsiteX30" fmla="*/ 922528 w 1683869"/>
                <a:gd name="connsiteY30" fmla="*/ 423183 h 3554301"/>
                <a:gd name="connsiteX31" fmla="*/ 892048 w 1683869"/>
                <a:gd name="connsiteY31" fmla="*/ 380511 h 3554301"/>
                <a:gd name="connsiteX32" fmla="*/ 885952 w 1683869"/>
                <a:gd name="connsiteY32" fmla="*/ 362223 h 3554301"/>
                <a:gd name="connsiteX33" fmla="*/ 892048 w 1683869"/>
                <a:gd name="connsiteY33" fmla="*/ 337839 h 3554301"/>
                <a:gd name="connsiteX34" fmla="*/ 916432 w 1683869"/>
                <a:gd name="connsiteY34" fmla="*/ 319551 h 3554301"/>
                <a:gd name="connsiteX35" fmla="*/ 946912 w 1683869"/>
                <a:gd name="connsiteY35" fmla="*/ 301263 h 3554301"/>
                <a:gd name="connsiteX36" fmla="*/ 965200 w 1683869"/>
                <a:gd name="connsiteY36" fmla="*/ 289071 h 3554301"/>
                <a:gd name="connsiteX37" fmla="*/ 995680 w 1683869"/>
                <a:gd name="connsiteY37" fmla="*/ 276879 h 3554301"/>
                <a:gd name="connsiteX38" fmla="*/ 1013968 w 1683869"/>
                <a:gd name="connsiteY38" fmla="*/ 264687 h 3554301"/>
                <a:gd name="connsiteX39" fmla="*/ 1038352 w 1683869"/>
                <a:gd name="connsiteY39" fmla="*/ 252495 h 3554301"/>
                <a:gd name="connsiteX40" fmla="*/ 1087120 w 1683869"/>
                <a:gd name="connsiteY40" fmla="*/ 240303 h 3554301"/>
                <a:gd name="connsiteX41" fmla="*/ 1263904 w 1683869"/>
                <a:gd name="connsiteY41" fmla="*/ 246399 h 3554301"/>
                <a:gd name="connsiteX42" fmla="*/ 1288288 w 1683869"/>
                <a:gd name="connsiteY42" fmla="*/ 252495 h 3554301"/>
                <a:gd name="connsiteX43" fmla="*/ 1343152 w 1683869"/>
                <a:gd name="connsiteY43" fmla="*/ 258591 h 3554301"/>
                <a:gd name="connsiteX44" fmla="*/ 1373632 w 1683869"/>
                <a:gd name="connsiteY44" fmla="*/ 264687 h 3554301"/>
                <a:gd name="connsiteX45" fmla="*/ 1605280 w 1683869"/>
                <a:gd name="connsiteY45" fmla="*/ 270783 h 3554301"/>
                <a:gd name="connsiteX46" fmla="*/ 1660144 w 1683869"/>
                <a:gd name="connsiteY46" fmla="*/ 264687 h 3554301"/>
                <a:gd name="connsiteX47" fmla="*/ 1654048 w 1683869"/>
                <a:gd name="connsiteY47" fmla="*/ 130575 h 3554301"/>
                <a:gd name="connsiteX48" fmla="*/ 1647952 w 1683869"/>
                <a:gd name="connsiteY48" fmla="*/ 112287 h 3554301"/>
                <a:gd name="connsiteX49" fmla="*/ 1623568 w 1683869"/>
                <a:gd name="connsiteY49" fmla="*/ 75711 h 3554301"/>
                <a:gd name="connsiteX50" fmla="*/ 1605280 w 1683869"/>
                <a:gd name="connsiteY50" fmla="*/ 51327 h 3554301"/>
                <a:gd name="connsiteX51" fmla="*/ 1562608 w 1683869"/>
                <a:gd name="connsiteY51" fmla="*/ 20847 h 3554301"/>
                <a:gd name="connsiteX52" fmla="*/ 1536549 w 1683869"/>
                <a:gd name="connsiteY52" fmla="*/ 1331 h 3554301"/>
                <a:gd name="connsiteX53" fmla="*/ 1534540 w 1683869"/>
                <a:gd name="connsiteY53" fmla="*/ 0 h 35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83869" h="3554301">
                  <a:moveTo>
                    <a:pt x="1534540" y="0"/>
                  </a:moveTo>
                  <a:lnTo>
                    <a:pt x="1683869" y="0"/>
                  </a:lnTo>
                  <a:lnTo>
                    <a:pt x="1683869" y="3554301"/>
                  </a:lnTo>
                  <a:lnTo>
                    <a:pt x="0" y="3554301"/>
                  </a:lnTo>
                  <a:lnTo>
                    <a:pt x="0" y="890357"/>
                  </a:lnTo>
                  <a:lnTo>
                    <a:pt x="550672" y="886479"/>
                  </a:lnTo>
                  <a:cubicBezTo>
                    <a:pt x="557097" y="886390"/>
                    <a:pt x="562726" y="881941"/>
                    <a:pt x="568960" y="880383"/>
                  </a:cubicBezTo>
                  <a:cubicBezTo>
                    <a:pt x="579012" y="877870"/>
                    <a:pt x="589280" y="876319"/>
                    <a:pt x="599440" y="874287"/>
                  </a:cubicBezTo>
                  <a:cubicBezTo>
                    <a:pt x="628454" y="854944"/>
                    <a:pt x="606326" y="866735"/>
                    <a:pt x="642112" y="855999"/>
                  </a:cubicBezTo>
                  <a:cubicBezTo>
                    <a:pt x="716319" y="833737"/>
                    <a:pt x="646869" y="851762"/>
                    <a:pt x="703072" y="837711"/>
                  </a:cubicBezTo>
                  <a:cubicBezTo>
                    <a:pt x="732086" y="818368"/>
                    <a:pt x="709958" y="830159"/>
                    <a:pt x="745744" y="819423"/>
                  </a:cubicBezTo>
                  <a:cubicBezTo>
                    <a:pt x="774664" y="810747"/>
                    <a:pt x="800561" y="798855"/>
                    <a:pt x="831088" y="795039"/>
                  </a:cubicBezTo>
                  <a:cubicBezTo>
                    <a:pt x="847344" y="793007"/>
                    <a:pt x="863696" y="791636"/>
                    <a:pt x="879856" y="788943"/>
                  </a:cubicBezTo>
                  <a:cubicBezTo>
                    <a:pt x="888120" y="787566"/>
                    <a:pt x="896048" y="784602"/>
                    <a:pt x="904240" y="782847"/>
                  </a:cubicBezTo>
                  <a:cubicBezTo>
                    <a:pt x="924502" y="778505"/>
                    <a:pt x="945096" y="775681"/>
                    <a:pt x="965200" y="770655"/>
                  </a:cubicBezTo>
                  <a:cubicBezTo>
                    <a:pt x="973013" y="768702"/>
                    <a:pt x="999127" y="762836"/>
                    <a:pt x="1007872" y="758463"/>
                  </a:cubicBezTo>
                  <a:cubicBezTo>
                    <a:pt x="1014425" y="755186"/>
                    <a:pt x="1019799" y="749906"/>
                    <a:pt x="1026160" y="746271"/>
                  </a:cubicBezTo>
                  <a:cubicBezTo>
                    <a:pt x="1080300" y="715334"/>
                    <a:pt x="1024276" y="751591"/>
                    <a:pt x="1068832" y="721887"/>
                  </a:cubicBezTo>
                  <a:cubicBezTo>
                    <a:pt x="1079545" y="689748"/>
                    <a:pt x="1067847" y="715753"/>
                    <a:pt x="1093216" y="685311"/>
                  </a:cubicBezTo>
                  <a:cubicBezTo>
                    <a:pt x="1097906" y="679683"/>
                    <a:pt x="1100227" y="672204"/>
                    <a:pt x="1105408" y="667023"/>
                  </a:cubicBezTo>
                  <a:cubicBezTo>
                    <a:pt x="1112969" y="659462"/>
                    <a:pt x="1137696" y="643466"/>
                    <a:pt x="1148080" y="636543"/>
                  </a:cubicBezTo>
                  <a:cubicBezTo>
                    <a:pt x="1152144" y="630447"/>
                    <a:pt x="1160272" y="625581"/>
                    <a:pt x="1160272" y="618255"/>
                  </a:cubicBezTo>
                  <a:cubicBezTo>
                    <a:pt x="1160272" y="596840"/>
                    <a:pt x="1143170" y="591235"/>
                    <a:pt x="1129792" y="581679"/>
                  </a:cubicBezTo>
                  <a:cubicBezTo>
                    <a:pt x="1121524" y="575774"/>
                    <a:pt x="1112592" y="570575"/>
                    <a:pt x="1105408" y="563391"/>
                  </a:cubicBezTo>
                  <a:cubicBezTo>
                    <a:pt x="1100227" y="558210"/>
                    <a:pt x="1098844" y="549793"/>
                    <a:pt x="1093216" y="545103"/>
                  </a:cubicBezTo>
                  <a:cubicBezTo>
                    <a:pt x="1086235" y="539285"/>
                    <a:pt x="1075928" y="538588"/>
                    <a:pt x="1068832" y="532911"/>
                  </a:cubicBezTo>
                  <a:cubicBezTo>
                    <a:pt x="1010090" y="485917"/>
                    <a:pt x="1055181" y="503977"/>
                    <a:pt x="1013968" y="490239"/>
                  </a:cubicBezTo>
                  <a:cubicBezTo>
                    <a:pt x="1000486" y="476757"/>
                    <a:pt x="994366" y="468246"/>
                    <a:pt x="977392" y="459759"/>
                  </a:cubicBezTo>
                  <a:cubicBezTo>
                    <a:pt x="971645" y="456885"/>
                    <a:pt x="965200" y="455695"/>
                    <a:pt x="959104" y="453663"/>
                  </a:cubicBezTo>
                  <a:cubicBezTo>
                    <a:pt x="953008" y="447567"/>
                    <a:pt x="947439" y="440894"/>
                    <a:pt x="940816" y="435375"/>
                  </a:cubicBezTo>
                  <a:cubicBezTo>
                    <a:pt x="935188" y="430685"/>
                    <a:pt x="927709" y="428364"/>
                    <a:pt x="922528" y="423183"/>
                  </a:cubicBezTo>
                  <a:cubicBezTo>
                    <a:pt x="919767" y="420422"/>
                    <a:pt x="895509" y="387434"/>
                    <a:pt x="892048" y="380511"/>
                  </a:cubicBezTo>
                  <a:cubicBezTo>
                    <a:pt x="889174" y="374764"/>
                    <a:pt x="887984" y="368319"/>
                    <a:pt x="885952" y="362223"/>
                  </a:cubicBezTo>
                  <a:cubicBezTo>
                    <a:pt x="887984" y="354095"/>
                    <a:pt x="887178" y="344657"/>
                    <a:pt x="892048" y="337839"/>
                  </a:cubicBezTo>
                  <a:cubicBezTo>
                    <a:pt x="897953" y="329571"/>
                    <a:pt x="907978" y="325187"/>
                    <a:pt x="916432" y="319551"/>
                  </a:cubicBezTo>
                  <a:cubicBezTo>
                    <a:pt x="926291" y="312979"/>
                    <a:pt x="936864" y="307543"/>
                    <a:pt x="946912" y="301263"/>
                  </a:cubicBezTo>
                  <a:cubicBezTo>
                    <a:pt x="953125" y="297380"/>
                    <a:pt x="958647" y="292348"/>
                    <a:pt x="965200" y="289071"/>
                  </a:cubicBezTo>
                  <a:cubicBezTo>
                    <a:pt x="974987" y="284177"/>
                    <a:pt x="985893" y="281773"/>
                    <a:pt x="995680" y="276879"/>
                  </a:cubicBezTo>
                  <a:cubicBezTo>
                    <a:pt x="1002233" y="273602"/>
                    <a:pt x="1007607" y="268322"/>
                    <a:pt x="1013968" y="264687"/>
                  </a:cubicBezTo>
                  <a:cubicBezTo>
                    <a:pt x="1021858" y="260178"/>
                    <a:pt x="1029731" y="255369"/>
                    <a:pt x="1038352" y="252495"/>
                  </a:cubicBezTo>
                  <a:cubicBezTo>
                    <a:pt x="1054248" y="247196"/>
                    <a:pt x="1087120" y="240303"/>
                    <a:pt x="1087120" y="240303"/>
                  </a:cubicBezTo>
                  <a:cubicBezTo>
                    <a:pt x="1146048" y="242335"/>
                    <a:pt x="1205049" y="242832"/>
                    <a:pt x="1263904" y="246399"/>
                  </a:cubicBezTo>
                  <a:cubicBezTo>
                    <a:pt x="1272267" y="246906"/>
                    <a:pt x="1280007" y="251221"/>
                    <a:pt x="1288288" y="252495"/>
                  </a:cubicBezTo>
                  <a:cubicBezTo>
                    <a:pt x="1306475" y="255293"/>
                    <a:pt x="1324936" y="255989"/>
                    <a:pt x="1343152" y="258591"/>
                  </a:cubicBezTo>
                  <a:cubicBezTo>
                    <a:pt x="1353409" y="260056"/>
                    <a:pt x="1363282" y="264206"/>
                    <a:pt x="1373632" y="264687"/>
                  </a:cubicBezTo>
                  <a:cubicBezTo>
                    <a:pt x="1450791" y="268276"/>
                    <a:pt x="1528064" y="268751"/>
                    <a:pt x="1605280" y="270783"/>
                  </a:cubicBezTo>
                  <a:cubicBezTo>
                    <a:pt x="1623568" y="268751"/>
                    <a:pt x="1654099" y="282066"/>
                    <a:pt x="1660144" y="264687"/>
                  </a:cubicBezTo>
                  <a:cubicBezTo>
                    <a:pt x="1674845" y="222421"/>
                    <a:pt x="1657617" y="175183"/>
                    <a:pt x="1654048" y="130575"/>
                  </a:cubicBezTo>
                  <a:cubicBezTo>
                    <a:pt x="1653536" y="124170"/>
                    <a:pt x="1651073" y="117904"/>
                    <a:pt x="1647952" y="112287"/>
                  </a:cubicBezTo>
                  <a:cubicBezTo>
                    <a:pt x="1640836" y="99478"/>
                    <a:pt x="1632360" y="87433"/>
                    <a:pt x="1623568" y="75711"/>
                  </a:cubicBezTo>
                  <a:cubicBezTo>
                    <a:pt x="1617472" y="67583"/>
                    <a:pt x="1612464" y="58511"/>
                    <a:pt x="1605280" y="51327"/>
                  </a:cubicBezTo>
                  <a:cubicBezTo>
                    <a:pt x="1595319" y="41366"/>
                    <a:pt x="1574723" y="29500"/>
                    <a:pt x="1562608" y="20847"/>
                  </a:cubicBezTo>
                  <a:cubicBezTo>
                    <a:pt x="1550697" y="12339"/>
                    <a:pt x="1543852" y="6630"/>
                    <a:pt x="1536549" y="1331"/>
                  </a:cubicBezTo>
                  <a:lnTo>
                    <a:pt x="1534540" y="0"/>
                  </a:lnTo>
                  <a:close/>
                </a:path>
              </a:pathLst>
            </a:custGeom>
          </p:spPr>
        </p:pic>
        <p:pic>
          <p:nvPicPr>
            <p:cNvPr id="19" name="图片 18"/>
            <p:cNvPicPr>
              <a:picLocks noChangeAspect="1"/>
            </p:cNvPicPr>
            <p:nvPr/>
          </p:nvPicPr>
          <p:blipFill rotWithShape="1">
            <a:blip r:embed="rId7" cstate="print">
              <a:extLst>
                <a:ext uri="{28A0092B-C50C-407E-A947-70E740481C1C}">
                  <a14:useLocalDpi xmlns:a14="http://schemas.microsoft.com/office/drawing/2010/main" val="0"/>
                </a:ext>
              </a:extLst>
            </a:blip>
            <a:srcRect l="3443" r="22312"/>
            <a:stretch/>
          </p:blipFill>
          <p:spPr>
            <a:xfrm>
              <a:off x="5748239" y="2555149"/>
              <a:ext cx="4838481" cy="4239500"/>
            </a:xfrm>
            <a:prstGeom prst="rect">
              <a:avLst/>
            </a:prstGeom>
          </p:spPr>
        </p:pic>
      </p:grpSp>
      <p:sp>
        <p:nvSpPr>
          <p:cNvPr id="6" name="内容占位符 5">
            <a:extLst>
              <a:ext uri="{FF2B5EF4-FFF2-40B4-BE49-F238E27FC236}">
                <a16:creationId xmlns:a16="http://schemas.microsoft.com/office/drawing/2014/main" id="{8D448217-289C-44BB-AD46-CAA1E6DBF0A2}"/>
              </a:ext>
            </a:extLst>
          </p:cNvPr>
          <p:cNvSpPr>
            <a:spLocks noGrp="1"/>
          </p:cNvSpPr>
          <p:nvPr>
            <p:ph idx="1"/>
          </p:nvPr>
        </p:nvSpPr>
        <p:spPr/>
        <p:txBody>
          <a:bodyPr anchor="t"/>
          <a:lstStyle/>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Shortest time: </a:t>
            </a:r>
            <a:r>
              <a:rPr lang="en-US" altLang="zh-CN" dirty="0">
                <a:latin typeface="Times New Roman" panose="02020603050405020304" pitchFamily="18" charset="0"/>
                <a:cs typeface="Times New Roman" panose="02020603050405020304" pitchFamily="18" charset="0"/>
              </a:rPr>
              <a:t>Steffen Sub-Perfect</a:t>
            </a:r>
          </a:p>
          <a:p>
            <a:pPr>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solidFill>
                  <a:schemeClr val="accent1"/>
                </a:solidFill>
                <a:latin typeface="Times New Roman" panose="02020603050405020304" pitchFamily="18" charset="0"/>
                <a:cs typeface="Times New Roman" panose="02020603050405020304" pitchFamily="18" charset="0"/>
              </a:rPr>
              <a:t>Most Satisfactory: </a:t>
            </a:r>
            <a:r>
              <a:rPr lang="en-US" altLang="zh-CN" dirty="0">
                <a:latin typeface="Times New Roman" panose="02020603050405020304" pitchFamily="18" charset="0"/>
                <a:cs typeface="Times New Roman" panose="02020603050405020304" pitchFamily="18" charset="0"/>
              </a:rPr>
              <a:t>Back to Front</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rotWithShape="1">
          <a:blip r:embed="rId7" cstate="print">
            <a:extLst>
              <a:ext uri="{28A0092B-C50C-407E-A947-70E740481C1C}">
                <a14:useLocalDpi xmlns:a14="http://schemas.microsoft.com/office/drawing/2010/main" val="0"/>
              </a:ext>
            </a:extLst>
          </a:blip>
          <a:srcRect l="77566" t="64411" b="18094"/>
          <a:stretch/>
        </p:blipFill>
        <p:spPr>
          <a:xfrm>
            <a:off x="3943767" y="5435764"/>
            <a:ext cx="1461977" cy="741681"/>
          </a:xfrm>
          <a:prstGeom prst="rect">
            <a:avLst/>
          </a:prstGeom>
        </p:spPr>
      </p:pic>
      <p:sp>
        <p:nvSpPr>
          <p:cNvPr id="18" name="任意多边形 19">
            <a:hlinkClick r:id="rId8" action="ppaction://hlinksldjump"/>
            <a:extLst>
              <a:ext uri="{FF2B5EF4-FFF2-40B4-BE49-F238E27FC236}">
                <a16:creationId xmlns:a16="http://schemas.microsoft.com/office/drawing/2014/main" id="{0E6D6F99-367A-480D-807E-1145F0E47A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6864269-82E6-4E33-9BA2-125597F7876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563026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4</a:t>
            </a:r>
            <a:br>
              <a:rPr lang="en-US" altLang="zh-CN" b="1" dirty="0">
                <a:latin typeface="+mj-lt"/>
              </a:rPr>
            </a:br>
            <a:r>
              <a:rPr lang="en-US" altLang="zh-CN" b="1" dirty="0">
                <a:latin typeface="+mj-lt"/>
              </a:rPr>
              <a:t>Sensitivity Analysis</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2BE894C9-A1D3-4D28-A54F-B7601CAE9F9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6D80F57-AF09-47F1-8D5A-4F841BEC2D3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409105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idx="1"/>
          </p:nvPr>
        </p:nvSpPr>
        <p:spPr>
          <a:xfrm>
            <a:off x="818712" y="2222287"/>
            <a:ext cx="10554574" cy="4276235"/>
          </a:xfrm>
        </p:spPr>
        <p:txBody>
          <a:bodyPr anchor="t">
            <a:noAutofit/>
          </a:bodyPr>
          <a:lstStyle/>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flipV="1">
            <a:off x="4671060" y="2222287"/>
            <a:ext cx="459953" cy="4599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5392435" y="2251508"/>
            <a:ext cx="703564" cy="430732"/>
          </a:xfrm>
          <a:custGeom>
            <a:avLst/>
            <a:gdLst>
              <a:gd name="connsiteX0" fmla="*/ 0 w 703564"/>
              <a:gd name="connsiteY0" fmla="*/ 430732 h 430732"/>
              <a:gd name="connsiteX1" fmla="*/ 274320 w 703564"/>
              <a:gd name="connsiteY1" fmla="*/ 11632 h 430732"/>
              <a:gd name="connsiteX2" fmla="*/ 655320 w 703564"/>
              <a:gd name="connsiteY2" fmla="*/ 118312 h 430732"/>
              <a:gd name="connsiteX3" fmla="*/ 685800 w 703564"/>
              <a:gd name="connsiteY3" fmla="*/ 133552 h 430732"/>
            </a:gdLst>
            <a:ahLst/>
            <a:cxnLst>
              <a:cxn ang="0">
                <a:pos x="connsiteX0" y="connsiteY0"/>
              </a:cxn>
              <a:cxn ang="0">
                <a:pos x="connsiteX1" y="connsiteY1"/>
              </a:cxn>
              <a:cxn ang="0">
                <a:pos x="connsiteX2" y="connsiteY2"/>
              </a:cxn>
              <a:cxn ang="0">
                <a:pos x="connsiteX3" y="connsiteY3"/>
              </a:cxn>
            </a:cxnLst>
            <a:rect l="l" t="t" r="r" b="b"/>
            <a:pathLst>
              <a:path w="703564" h="430732">
                <a:moveTo>
                  <a:pt x="0" y="430732"/>
                </a:moveTo>
                <a:cubicBezTo>
                  <a:pt x="82550" y="247217"/>
                  <a:pt x="165100" y="63702"/>
                  <a:pt x="274320" y="11632"/>
                </a:cubicBezTo>
                <a:cubicBezTo>
                  <a:pt x="383540" y="-40438"/>
                  <a:pt x="586740" y="97992"/>
                  <a:pt x="655320" y="118312"/>
                </a:cubicBezTo>
                <a:cubicBezTo>
                  <a:pt x="723900" y="138632"/>
                  <a:pt x="704850" y="136092"/>
                  <a:pt x="685800" y="13355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932680" y="4363720"/>
            <a:ext cx="198333" cy="670560"/>
            <a:chOff x="4932680" y="4363720"/>
            <a:chExt cx="198333" cy="670560"/>
          </a:xfrm>
        </p:grpSpPr>
        <p:cxnSp>
          <p:nvCxnSpPr>
            <p:cNvPr id="9" name="直接连接符 8"/>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932680" y="4500880"/>
              <a:ext cx="198333"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5399948" y="4363720"/>
            <a:ext cx="198333" cy="670560"/>
            <a:chOff x="4940193" y="4363720"/>
            <a:chExt cx="198333" cy="670560"/>
          </a:xfrm>
        </p:grpSpPr>
        <p:cxnSp>
          <p:nvCxnSpPr>
            <p:cNvPr id="16" name="直接连接符 15"/>
            <p:cNvCxnSpPr/>
            <p:nvPr/>
          </p:nvCxnSpPr>
          <p:spPr>
            <a:xfrm>
              <a:off x="5039360" y="4363720"/>
              <a:ext cx="0" cy="670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940193" y="4650740"/>
              <a:ext cx="198333" cy="96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4994910" y="4363720"/>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93640" y="5034280"/>
              <a:ext cx="914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任意多边形 19">
            <a:hlinkClick r:id="rId3" action="ppaction://hlinksldjump"/>
            <a:extLst>
              <a:ext uri="{FF2B5EF4-FFF2-40B4-BE49-F238E27FC236}">
                <a16:creationId xmlns:a16="http://schemas.microsoft.com/office/drawing/2014/main" id="{A9DA9DB8-2D94-4AD6-9A36-70D1D109484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FAD4968-A120-4BFE-9220-ED4E013BBDF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49511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10554574" cy="4276235"/>
              </a:xfrm>
            </p:spPr>
            <p:txBody>
              <a:bodyPr anchor="t">
                <a:norm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Far More Sensitive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 Method</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Randomized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Boarding Sequence can result in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Immeasurable Effects</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 Performs the Best Overall</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Justification: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 least sensitive, but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Overall Time</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𝛼</m:t>
                        </m:r>
                      </m:e>
                      <m:sub>
                        <m:r>
                          <m:rPr>
                            <m:sty m:val="p"/>
                          </m:rPr>
                          <a:rPr lang="en-US" altLang="zh-CN" sz="1800" b="0" i="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satisfy</m:t>
                        </m:r>
                      </m:sub>
                    </m:sSub>
                  </m:oMath>
                </a14:m>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distinguish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from </a:t>
                </a:r>
                <a:r>
                  <a:rPr lang="en-US" altLang="zh-CN" sz="1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10554574" cy="4276235"/>
              </a:xfrm>
              <a:blipFill>
                <a:blip r:embed="rId3"/>
                <a:stretch>
                  <a:fillRect/>
                </a:stretch>
              </a:blipFill>
            </p:spPr>
            <p:txBody>
              <a:bodyPr/>
              <a:lstStyle/>
              <a:p>
                <a:r>
                  <a:rPr lang="zh-CN" altLang="en-US">
                    <a:noFill/>
                  </a:rPr>
                  <a:t> </a:t>
                </a:r>
              </a:p>
            </p:txBody>
          </p:sp>
        </mc:Fallback>
      </mc:AlternateContent>
      <p:sp>
        <p:nvSpPr>
          <p:cNvPr id="9" name="任意多边形 19">
            <a:hlinkClick r:id="rId4" action="ppaction://hlinksldjump"/>
            <a:extLst>
              <a:ext uri="{FF2B5EF4-FFF2-40B4-BE49-F238E27FC236}">
                <a16:creationId xmlns:a16="http://schemas.microsoft.com/office/drawing/2014/main" id="{7A128B1A-2D8C-452B-A63C-9680FB38943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6CD0104-E2FA-4EFB-BC01-AACAD6104104}"/>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02965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5</a:t>
            </a:r>
            <a:br>
              <a:rPr lang="en-US" altLang="zh-CN" b="1" dirty="0">
                <a:latin typeface="+mj-lt"/>
              </a:rPr>
            </a:br>
            <a:r>
              <a:rPr lang="en-US" altLang="zh-CN" b="1" dirty="0">
                <a:latin typeface="+mj-lt"/>
              </a:rPr>
              <a:t>Extensions of Our Model</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C9A8DDF3-8E64-4BBD-8723-C8AAFC926420}"/>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1EA125B-DF61-440C-BDC8-A5BB389E9CE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706398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副标题 2"/>
          <p:cNvSpPr>
            <a:spLocks noGrp="1"/>
          </p:cNvSpPr>
          <p:nvPr>
            <p:ph idx="1"/>
          </p:nvPr>
        </p:nvSpPr>
        <p:spPr>
          <a:xfrm>
            <a:off x="818712" y="2222287"/>
            <a:ext cx="3407848" cy="503195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Flying Wing Aircraft</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adopted three-dimensional coordinates.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see every block as independent parts</a:t>
            </a:r>
          </a:p>
        </p:txBody>
      </p:sp>
      <p:grpSp>
        <p:nvGrpSpPr>
          <p:cNvPr id="3" name="组合 2"/>
          <p:cNvGrpSpPr/>
          <p:nvPr/>
        </p:nvGrpSpPr>
        <p:grpSpPr>
          <a:xfrm>
            <a:off x="3122676" y="2077212"/>
            <a:ext cx="8841511" cy="4423233"/>
            <a:chOff x="2779776" y="1975612"/>
            <a:chExt cx="8841511" cy="4423233"/>
          </a:xfrm>
        </p:grpSpPr>
        <p:grpSp>
          <p:nvGrpSpPr>
            <p:cNvPr id="8" name="组合 7"/>
            <p:cNvGrpSpPr/>
            <p:nvPr/>
          </p:nvGrpSpPr>
          <p:grpSpPr>
            <a:xfrm>
              <a:off x="4553434" y="1975612"/>
              <a:ext cx="7067853" cy="4423233"/>
              <a:chOff x="2562074" y="1975612"/>
              <a:chExt cx="7067853" cy="4423233"/>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074" y="1975612"/>
                <a:ext cx="7067853" cy="4161028"/>
              </a:xfrm>
              <a:prstGeom prst="rect">
                <a:avLst/>
              </a:prstGeom>
            </p:spPr>
          </p:pic>
          <p:sp>
            <p:nvSpPr>
              <p:cNvPr id="6" name="文本框 5"/>
              <p:cNvSpPr txBox="1"/>
              <p:nvPr/>
            </p:nvSpPr>
            <p:spPr>
              <a:xfrm>
                <a:off x="4191000" y="6075680"/>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Flying Wing</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2" name="矩形 1"/>
            <p:cNvSpPr/>
            <p:nvPr/>
          </p:nvSpPr>
          <p:spPr>
            <a:xfrm>
              <a:off x="5232400" y="2814320"/>
              <a:ext cx="6202680" cy="34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9" name="直接箭头连接符 8"/>
            <p:cNvCxnSpPr>
              <a:stCxn id="10" idx="3"/>
            </p:cNvCxnSpPr>
            <p:nvPr/>
          </p:nvCxnSpPr>
          <p:spPr>
            <a:xfrm flipV="1">
              <a:off x="4322064" y="3078480"/>
              <a:ext cx="2340864" cy="202996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79776" y="4946865"/>
              <a:ext cx="1542288" cy="323165"/>
            </a:xfrm>
            <a:prstGeom prst="rect">
              <a:avLst/>
            </a:prstGeom>
            <a:noFill/>
            <a:ln w="28575">
              <a:solidFill>
                <a:srgbClr val="0F007B"/>
              </a:solidFill>
            </a:ln>
          </p:spPr>
          <p:txBody>
            <a:bodyPr wrap="square" rtlCol="0">
              <a:spAutoFit/>
            </a:bodyPr>
            <a:lstStyle/>
            <a:p>
              <a:r>
                <a:rPr lang="en-US" altLang="zh-CN" sz="1500" dirty="0">
                  <a:solidFill>
                    <a:srgbClr val="0F007B"/>
                  </a:solidFill>
                  <a:latin typeface="Times New Roman" panose="02020603050405020304" pitchFamily="18" charset="0"/>
                  <a:cs typeface="Times New Roman" panose="02020603050405020304" pitchFamily="18" charset="0"/>
                </a:rPr>
                <a:t>Main Aisle Cells</a:t>
              </a:r>
              <a:endParaRPr lang="zh-CN" altLang="en-US" sz="1500" dirty="0">
                <a:solidFill>
                  <a:srgbClr val="0F007B"/>
                </a:solidFill>
                <a:latin typeface="Times New Roman" panose="02020603050405020304" pitchFamily="18" charset="0"/>
                <a:cs typeface="Times New Roman" panose="02020603050405020304" pitchFamily="18" charset="0"/>
              </a:endParaRPr>
            </a:p>
          </p:txBody>
        </p:sp>
        <p:sp>
          <p:nvSpPr>
            <p:cNvPr id="14" name="矩形 13"/>
            <p:cNvSpPr/>
            <p:nvPr/>
          </p:nvSpPr>
          <p:spPr>
            <a:xfrm rot="5400000">
              <a:off x="6716268" y="4232656"/>
              <a:ext cx="2491232" cy="345440"/>
            </a:xfrm>
            <a:prstGeom prst="rect">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6" name="直接箭头连接符 15"/>
            <p:cNvCxnSpPr>
              <a:stCxn id="17" idx="3"/>
            </p:cNvCxnSpPr>
            <p:nvPr/>
          </p:nvCxnSpPr>
          <p:spPr>
            <a:xfrm>
              <a:off x="4314305" y="5564632"/>
              <a:ext cx="35190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79776" y="5403049"/>
              <a:ext cx="1534529" cy="323165"/>
            </a:xfrm>
            <a:prstGeom prst="rect">
              <a:avLst/>
            </a:prstGeom>
            <a:noFill/>
            <a:ln w="28575">
              <a:solidFill>
                <a:schemeClr val="accent6">
                  <a:lumMod val="50000"/>
                </a:schemeClr>
              </a:solidFill>
            </a:ln>
          </p:spPr>
          <p:txBody>
            <a:bodyPr wrap="square" rtlCol="0">
              <a:spAutoFit/>
            </a:bodyPr>
            <a:lstStyle/>
            <a:p>
              <a:r>
                <a:rPr lang="en-US" altLang="zh-CN" sz="1500" dirty="0">
                  <a:solidFill>
                    <a:schemeClr val="accent6">
                      <a:lumMod val="50000"/>
                    </a:schemeClr>
                  </a:solidFill>
                  <a:latin typeface="Times New Roman" panose="02020603050405020304" pitchFamily="18" charset="0"/>
                  <a:cs typeface="Times New Roman" panose="02020603050405020304" pitchFamily="18" charset="0"/>
                </a:rPr>
                <a:t>Block Aisle Cells</a:t>
              </a:r>
              <a:endParaRPr lang="zh-CN" altLang="en-US" sz="1500" dirty="0">
                <a:solidFill>
                  <a:schemeClr val="accent6">
                    <a:lumMod val="50000"/>
                  </a:schemeClr>
                </a:solidFill>
                <a:latin typeface="Times New Roman" panose="02020603050405020304" pitchFamily="18" charset="0"/>
                <a:cs typeface="Times New Roman" panose="02020603050405020304" pitchFamily="18" charset="0"/>
              </a:endParaRPr>
            </a:p>
          </p:txBody>
        </p:sp>
      </p:grpSp>
      <p:sp>
        <p:nvSpPr>
          <p:cNvPr id="19" name="任意多边形 19">
            <a:hlinkClick r:id="rId4" action="ppaction://hlinksldjump"/>
            <a:extLst>
              <a:ext uri="{FF2B5EF4-FFF2-40B4-BE49-F238E27FC236}">
                <a16:creationId xmlns:a16="http://schemas.microsoft.com/office/drawing/2014/main" id="{D5E9044C-18B2-44C9-8091-41432A5707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38A1E43-5DA4-42E4-8B01-761EA31B9B79}"/>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983839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(Coordinates)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11084" y="1885951"/>
            <a:ext cx="11769833" cy="4617995"/>
            <a:chOff x="211084" y="1885951"/>
            <a:chExt cx="11769833" cy="461799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43" b="1"/>
            <a:stretch/>
          </p:blipFill>
          <p:spPr>
            <a:xfrm>
              <a:off x="211084" y="1885951"/>
              <a:ext cx="11769833" cy="4467812"/>
            </a:xfrm>
            <a:prstGeom prst="rect">
              <a:avLst/>
            </a:prstGeom>
          </p:spPr>
        </p:pic>
        <p:sp>
          <p:nvSpPr>
            <p:cNvPr id="16" name="文本框 15"/>
            <p:cNvSpPr txBox="1"/>
            <p:nvPr/>
          </p:nvSpPr>
          <p:spPr>
            <a:xfrm>
              <a:off x="4191000" y="6180781"/>
              <a:ext cx="3810000" cy="323165"/>
            </a:xfrm>
            <a:prstGeom prst="rect">
              <a:avLst/>
            </a:prstGeom>
            <a:noFill/>
          </p:spPr>
          <p:txBody>
            <a:bodyPr wrap="square" rtlCol="0">
              <a:spAutoFit/>
            </a:bodyPr>
            <a:lstStyle/>
            <a:p>
              <a:pPr algn="ctr"/>
              <a:r>
                <a:rPr lang="en-US" altLang="zh-CN" sz="1500" b="1" dirty="0">
                  <a:solidFill>
                    <a:schemeClr val="accent1"/>
                  </a:solidFill>
                  <a:latin typeface="Times New Roman" panose="02020603050405020304" pitchFamily="18" charset="0"/>
                  <a:ea typeface="宋体" panose="02010600030101010101" pitchFamily="2" charset="-122"/>
                </a:rPr>
                <a:t>Fig. Division of coordinates in TETA</a:t>
              </a:r>
              <a:endParaRPr lang="zh-CN" altLang="en-US" sz="1500" b="1" dirty="0">
                <a:solidFill>
                  <a:schemeClr val="accent1"/>
                </a:solidFill>
                <a:latin typeface="Times New Roman" panose="02020603050405020304" pitchFamily="18" charset="0"/>
                <a:ea typeface="宋体" panose="02010600030101010101" pitchFamily="2" charset="-122"/>
              </a:endParaRPr>
            </a:p>
          </p:txBody>
        </p:sp>
      </p:grpSp>
      <p:sp>
        <p:nvSpPr>
          <p:cNvPr id="11" name="任意多边形 19">
            <a:hlinkClick r:id="rId4" action="ppaction://hlinksldjump"/>
            <a:extLst>
              <a:ext uri="{FF2B5EF4-FFF2-40B4-BE49-F238E27FC236}">
                <a16:creationId xmlns:a16="http://schemas.microsoft.com/office/drawing/2014/main" id="{0DD0ABF7-6C20-4892-88E9-BA6B5DB3FF5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13B3045-A5C5-473E-8109-23D53EB3B6A5}"/>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38546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10000" y="447188"/>
            <a:ext cx="10981950"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368371" y="2426397"/>
            <a:ext cx="9455258" cy="143774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副标题 2"/>
              <p:cNvSpPr>
                <a:spLocks noGrp="1"/>
              </p:cNvSpPr>
              <p:nvPr>
                <p:ph idx="1"/>
              </p:nvPr>
            </p:nvSpPr>
            <p:spPr>
              <a:xfrm>
                <a:off x="809999" y="4096807"/>
                <a:ext cx="9734175" cy="2730713"/>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Claim 2 – Optimization based on occupational rate</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the priority</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Main cells</a:t>
                </a: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Block cells</a:t>
                </a:r>
              </a:p>
              <a:p>
                <a:pPr lvl="1">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Introducing the </a:t>
                </a:r>
                <a:r>
                  <a:rPr lang="en-US" altLang="zh-CN" sz="1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efficiency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variable </a:t>
                </a:r>
                <a14:m>
                  <m:oMath xmlns:m="http://schemas.openxmlformats.org/officeDocument/2006/math">
                    <m:sSub>
                      <m:sSubPr>
                        <m:ctrlP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𝜂</m:t>
                        </m:r>
                      </m:e>
                      <m: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p"/>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introduce this variable solely for the purpose of qualitative analysis of multiple blocks.</a:t>
                </a:r>
              </a:p>
            </p:txBody>
          </p:sp>
        </mc:Choice>
        <mc:Fallback xmlns="">
          <p:sp>
            <p:nvSpPr>
              <p:cNvPr id="5" name="副标题 2"/>
              <p:cNvSpPr>
                <a:spLocks noGrp="1" noRot="1" noChangeAspect="1" noMove="1" noResize="1" noEditPoints="1" noAdjustHandles="1" noChangeArrowheads="1" noChangeShapeType="1" noTextEdit="1"/>
              </p:cNvSpPr>
              <p:nvPr>
                <p:ph idx="1"/>
              </p:nvPr>
            </p:nvSpPr>
            <p:spPr>
              <a:xfrm>
                <a:off x="809999" y="4096807"/>
                <a:ext cx="9734175" cy="2730713"/>
              </a:xfrm>
              <a:blipFill>
                <a:blip r:embed="rId4"/>
                <a:stretch>
                  <a:fillRect/>
                </a:stretch>
              </a:blipFill>
            </p:spPr>
            <p:txBody>
              <a:bodyPr/>
              <a:lstStyle/>
              <a:p>
                <a:r>
                  <a:rPr lang="zh-CN" altLang="en-US">
                    <a:noFill/>
                  </a:rPr>
                  <a:t> </a:t>
                </a:r>
              </a:p>
            </p:txBody>
          </p:sp>
        </mc:Fallback>
      </mc:AlternateContent>
      <p:sp>
        <p:nvSpPr>
          <p:cNvPr id="10" name="任意多边形 19">
            <a:hlinkClick r:id="rId5" action="ppaction://hlinksldjump"/>
            <a:extLst>
              <a:ext uri="{FF2B5EF4-FFF2-40B4-BE49-F238E27FC236}">
                <a16:creationId xmlns:a16="http://schemas.microsoft.com/office/drawing/2014/main" id="{E4C07125-D96C-4FBA-853B-7DB8E3351AE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36D875C-45FC-4D9F-912E-D4D7B4C55B7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63306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0A4217E1-CF2E-4122-90DD-9FCE7A729D62}"/>
              </a:ext>
            </a:extLst>
          </p:cNvPr>
          <p:cNvSpPr>
            <a:spLocks noGrp="1"/>
          </p:cNvSpPr>
          <p:nvPr>
            <p:ph type="title"/>
          </p:nvPr>
        </p:nvSpPr>
        <p:spPr>
          <a:xfrm>
            <a:off x="809999" y="447188"/>
            <a:ext cx="10820025" cy="970450"/>
          </a:xfrm>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Optimisation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grpSp>
        <p:nvGrpSpPr>
          <p:cNvPr id="10" name="组合 9"/>
          <p:cNvGrpSpPr/>
          <p:nvPr/>
        </p:nvGrpSpPr>
        <p:grpSpPr>
          <a:xfrm>
            <a:off x="411480" y="2291440"/>
            <a:ext cx="7591676" cy="3150238"/>
            <a:chOff x="411480" y="2291440"/>
            <a:chExt cx="7591676" cy="3150238"/>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 y="2291440"/>
              <a:ext cx="7591676" cy="2753000"/>
            </a:xfrm>
            <a:prstGeom prst="rect">
              <a:avLst/>
            </a:prstGeom>
          </p:spPr>
        </p:pic>
        <p:sp>
          <p:nvSpPr>
            <p:cNvPr id="9" name="文本框 8"/>
            <p:cNvSpPr txBox="1"/>
            <p:nvPr/>
          </p:nvSpPr>
          <p:spPr>
            <a:xfrm>
              <a:off x="1168963" y="5133901"/>
              <a:ext cx="6076709" cy="307777"/>
            </a:xfrm>
            <a:prstGeom prst="rect">
              <a:avLst/>
            </a:prstGeom>
            <a:noFill/>
          </p:spPr>
          <p:txBody>
            <a:bodyPr wrap="square" rtlCol="0">
              <a:spAutoFit/>
            </a:bodyPr>
            <a:lstStyle/>
            <a:p>
              <a:pPr algn="ctr"/>
              <a:r>
                <a:rPr lang="en-US" altLang="zh-CN" sz="1400" b="1" dirty="0">
                  <a:solidFill>
                    <a:schemeClr val="accent1"/>
                  </a:solidFill>
                </a:rPr>
                <a:t>Fig. Flow chart for the optimal boarding method</a:t>
              </a:r>
              <a:endParaRPr lang="zh-CN" altLang="en-US" sz="1400" b="1" dirty="0">
                <a:solidFill>
                  <a:schemeClr val="accent1"/>
                </a:solidFill>
              </a:endParaRPr>
            </a:p>
          </p:txBody>
        </p:sp>
      </p:grpSp>
      <p:sp>
        <p:nvSpPr>
          <p:cNvPr id="11" name="矩形 10"/>
          <p:cNvSpPr/>
          <p:nvPr/>
        </p:nvSpPr>
        <p:spPr>
          <a:xfrm>
            <a:off x="8401632" y="1980111"/>
            <a:ext cx="3565014" cy="2176600"/>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01632" y="4156710"/>
            <a:ext cx="3565014" cy="2584449"/>
          </a:xfrm>
          <a:prstGeom prst="rect">
            <a:avLst/>
          </a:prstGeom>
          <a:noFill/>
          <a:ln w="28575">
            <a:prstDash val="sysDash"/>
          </a:ln>
          <a:effectLst>
            <a:softEdge rad="76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0304" y="5808514"/>
            <a:ext cx="2450592" cy="323165"/>
          </a:xfrm>
          <a:prstGeom prst="rect">
            <a:avLst/>
          </a:prstGeom>
          <a:noFill/>
          <a:ln w="28575">
            <a:solidFill>
              <a:srgbClr val="0F007B"/>
            </a:solidFill>
            <a:prstDash val="sysDash"/>
          </a:ln>
        </p:spPr>
        <p:txBody>
          <a:bodyPr wrap="square" rtlCol="0">
            <a:spAutoFit/>
          </a:bodyPr>
          <a:lstStyle/>
          <a:p>
            <a:r>
              <a:rPr lang="en-US" altLang="zh-CN" sz="1500" dirty="0"/>
              <a:t>Two block division schemes</a:t>
            </a:r>
            <a:endParaRPr lang="zh-CN" altLang="en-US" sz="1500" dirty="0"/>
          </a:p>
        </p:txBody>
      </p:sp>
      <p:cxnSp>
        <p:nvCxnSpPr>
          <p:cNvPr id="16" name="直接箭头连接符 15"/>
          <p:cNvCxnSpPr/>
          <p:nvPr/>
        </p:nvCxnSpPr>
        <p:spPr>
          <a:xfrm flipV="1">
            <a:off x="7516368" y="3667940"/>
            <a:ext cx="885264" cy="2123260"/>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959000" y="5942594"/>
            <a:ext cx="442632" cy="196078"/>
          </a:xfrm>
          <a:prstGeom prst="straightConnector1">
            <a:avLst/>
          </a:prstGeom>
          <a:ln w="28575">
            <a:solidFill>
              <a:srgbClr val="0F007B"/>
            </a:solidFill>
            <a:tailEnd type="triangle"/>
          </a:ln>
        </p:spPr>
        <p:style>
          <a:lnRef idx="1">
            <a:schemeClr val="accent1"/>
          </a:lnRef>
          <a:fillRef idx="0">
            <a:schemeClr val="accent1"/>
          </a:fillRef>
          <a:effectRef idx="0">
            <a:schemeClr val="accent1"/>
          </a:effectRef>
          <a:fontRef idx="minor">
            <a:schemeClr val="tx1"/>
          </a:fontRef>
        </p:style>
      </p:cxnSp>
      <p:sp>
        <p:nvSpPr>
          <p:cNvPr id="18" name="任意多边形 19">
            <a:hlinkClick r:id="rId6" action="ppaction://hlinksldjump"/>
            <a:extLst>
              <a:ext uri="{FF2B5EF4-FFF2-40B4-BE49-F238E27FC236}">
                <a16:creationId xmlns:a16="http://schemas.microsoft.com/office/drawing/2014/main" id="{4C9FE219-7B61-4A77-97AB-BDBC7F6C7C0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2941904-929D-4E1C-8741-C4CD1D27B28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080603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135961" y="2075983"/>
                <a:ext cx="4009320" cy="4510109"/>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p>
              <a:p>
                <a:pPr lvl="1">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Regional optimum</a:t>
                </a:r>
              </a:p>
              <a:p>
                <a:pPr lvl="2">
                  <a:buFont typeface="Wingdings" panose="05000000000000000000" pitchFamily="2" charset="2"/>
                  <a:buChar char="p"/>
                </a:pPr>
                <a:r>
                  <a:rPr lang="en-US" altLang="zh-CN" sz="1800" dirty="0">
                    <a:latin typeface="Times New Roman" panose="02020603050405020304" pitchFamily="18" charset="0"/>
                  </a:rPr>
                  <a:t>Steffen sub-perfect</a:t>
                </a:r>
              </a:p>
              <a:p>
                <a:pPr lvl="1">
                  <a:buFont typeface="Wingdings" panose="05000000000000000000" pitchFamily="2" charset="2"/>
                  <a:buChar char="p"/>
                </a:pPr>
                <a:r>
                  <a:rPr lang="en-US" altLang="zh-CN" sz="1800" dirty="0">
                    <a:latin typeface="Times New Roman" panose="02020603050405020304" pitchFamily="18" charset="0"/>
                  </a:rPr>
                  <a:t>The key of our model – maintaining optimality</a:t>
                </a:r>
              </a:p>
              <a:p>
                <a:pPr lvl="2">
                  <a:buFont typeface="Wingdings" panose="05000000000000000000" pitchFamily="2" charset="2"/>
                  <a:buChar char="p"/>
                </a:pPr>
                <a:r>
                  <a:rPr lang="en-US" altLang="zh-CN" sz="1800" dirty="0">
                    <a:latin typeface="Times New Roman" panose="02020603050405020304" pitchFamily="18" charset="0"/>
                  </a:rPr>
                  <a:t>Boarding from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𝐿</m:t>
                        </m:r>
                      </m:e>
                      <m:sub>
                        <m:r>
                          <a:rPr lang="en-US" altLang="zh-CN" sz="1800" i="1">
                            <a:latin typeface="Cambria Math" panose="02040503050406030204" pitchFamily="18" charset="0"/>
                          </a:rPr>
                          <m:t>4</m:t>
                        </m:r>
                      </m:sub>
                    </m:sSub>
                  </m:oMath>
                </a14:m>
                <a:r>
                  <a:rPr lang="zh-CN" altLang="en-US" sz="1800" dirty="0">
                    <a:latin typeface="Times New Roman" panose="02020603050405020304" pitchFamily="18" charset="0"/>
                  </a:rPr>
                  <a:t> </a:t>
                </a:r>
                <a:r>
                  <a:rPr lang="en-US" altLang="zh-CN" sz="1800" dirty="0">
                    <a:latin typeface="Times New Roman" panose="02020603050405020304" pitchFamily="18" charset="0"/>
                  </a:rPr>
                  <a:t>to </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𝐿</m:t>
                        </m:r>
                      </m:e>
                      <m:sub>
                        <m:r>
                          <a:rPr lang="en-US" altLang="zh-CN" sz="1800" i="1" dirty="0">
                            <a:latin typeface="Cambria Math" panose="02040503050406030204" pitchFamily="18" charset="0"/>
                          </a:rPr>
                          <m:t>1</m:t>
                        </m:r>
                      </m:sub>
                    </m:sSub>
                  </m:oMath>
                </a14:m>
                <a:r>
                  <a:rPr lang="en-US" altLang="zh-CN" sz="1800" dirty="0">
                    <a:latin typeface="Times New Roman" panose="02020603050405020304" pitchFamily="18" charset="0"/>
                  </a:rPr>
                  <a:t> (inner to outer)</a:t>
                </a:r>
              </a:p>
              <a:p>
                <a:pPr lvl="2">
                  <a:buFont typeface="Wingdings" panose="05000000000000000000" pitchFamily="2" charset="2"/>
                  <a:buChar char="p"/>
                </a:pPr>
                <a:r>
                  <a:rPr lang="en-US" altLang="zh-CN" sz="1800" i="1" dirty="0">
                    <a:latin typeface="Times New Roman" panose="02020603050405020304" pitchFamily="18" charset="0"/>
                  </a:rPr>
                  <a:t>Backup Passengers</a:t>
                </a:r>
              </a:p>
              <a:p>
                <a:pPr lvl="2">
                  <a:buFont typeface="Wingdings" panose="05000000000000000000" pitchFamily="2" charset="2"/>
                  <a:buChar char="p"/>
                </a:pPr>
                <a:r>
                  <a:rPr lang="en-US" altLang="zh-CN" sz="1800" dirty="0">
                    <a:latin typeface="Times New Roman" panose="02020603050405020304" pitchFamily="18" charset="0"/>
                  </a:rPr>
                  <a:t>Greedy Algorithm</a:t>
                </a:r>
                <a:endParaRPr lang="zh-CN" altLang="en-US" sz="1800" dirty="0">
                  <a:latin typeface="Times New Roman" panose="02020603050405020304" pitchFamily="18" charset="0"/>
                </a:endParaRPr>
              </a:p>
              <a:p>
                <a:endParaRPr lang="zh-CN" altLang="en-US" dirty="0">
                  <a:latin typeface="Times New Roman" panose="02020603050405020304" pitchFamily="18" charset="0"/>
                </a:endParaRPr>
              </a:p>
            </p:txBody>
          </p:sp>
        </mc:Choice>
        <mc:Fallback xmlns="">
          <p:sp>
            <p:nvSpPr>
              <p:cNvPr id="7" name="内容占位符 3">
                <a:extLst>
                  <a:ext uri="{FF2B5EF4-FFF2-40B4-BE49-F238E27FC236}">
                    <a16:creationId xmlns:a16="http://schemas.microsoft.com/office/drawing/2014/main" id="{2E5E88F9-E49C-42F7-80FF-3DA2824CDC8B}"/>
                  </a:ext>
                </a:extLst>
              </p:cNvPr>
              <p:cNvSpPr>
                <a:spLocks noGrp="1" noRot="1" noChangeAspect="1" noMove="1" noResize="1" noEditPoints="1" noAdjustHandles="1" noChangeArrowheads="1" noChangeShapeType="1" noTextEdit="1"/>
              </p:cNvSpPr>
              <p:nvPr>
                <p:ph sz="half" idx="1"/>
              </p:nvPr>
            </p:nvSpPr>
            <p:spPr>
              <a:xfrm>
                <a:off x="135961" y="2075983"/>
                <a:ext cx="4009320" cy="4510109"/>
              </a:xfrm>
              <a:blipFill>
                <a:blip r:embed="rId3"/>
                <a:stretch>
                  <a:fillRect/>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3533775" y="2241038"/>
            <a:ext cx="3208866" cy="1695878"/>
          </a:xfrm>
          <a:prstGeom prst="rect">
            <a:avLst/>
          </a:prstGeom>
        </p:spPr>
      </p:pic>
      <p:grpSp>
        <p:nvGrpSpPr>
          <p:cNvPr id="2" name="组合 1"/>
          <p:cNvGrpSpPr/>
          <p:nvPr/>
        </p:nvGrpSpPr>
        <p:grpSpPr>
          <a:xfrm>
            <a:off x="3460593" y="4433419"/>
            <a:ext cx="3552567" cy="2152673"/>
            <a:chOff x="6489699" y="2786848"/>
            <a:chExt cx="5223607" cy="3165237"/>
          </a:xfrm>
        </p:grpSpPr>
        <p:sp>
          <p:nvSpPr>
            <p:cNvPr id="6" name="文本框 5"/>
            <p:cNvSpPr txBox="1"/>
            <p:nvPr/>
          </p:nvSpPr>
          <p:spPr>
            <a:xfrm>
              <a:off x="7367295" y="5499537"/>
              <a:ext cx="3468414" cy="452548"/>
            </a:xfrm>
            <a:prstGeom prst="rect">
              <a:avLst/>
            </a:prstGeom>
            <a:noFill/>
          </p:spPr>
          <p:txBody>
            <a:bodyPr wrap="square" rtlCol="0">
              <a:spAutoFit/>
            </a:bodyPr>
            <a:lstStyle/>
            <a:p>
              <a:pPr algn="ctr"/>
              <a:r>
                <a:rPr lang="en-US" altLang="zh-CN" sz="1400" b="1" dirty="0">
                  <a:solidFill>
                    <a:schemeClr val="accent1"/>
                  </a:solidFill>
                  <a:latin typeface="Times New Roman" panose="02020603050405020304" pitchFamily="18" charset="0"/>
                  <a:cs typeface="Times New Roman" panose="02020603050405020304" pitchFamily="18" charset="0"/>
                </a:rPr>
                <a:t>Fig. Ideal Boarding Scheme</a:t>
              </a:r>
              <a:endParaRPr lang="zh-CN" altLang="en-US" sz="1400" b="1" dirty="0">
                <a:solidFill>
                  <a:schemeClr val="accent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89699" y="2786848"/>
              <a:ext cx="5223607" cy="2692983"/>
            </a:xfrm>
            <a:custGeom>
              <a:avLst/>
              <a:gdLst>
                <a:gd name="connsiteX0" fmla="*/ 2858338 w 6345741"/>
                <a:gd name="connsiteY0" fmla="*/ 0 h 3271489"/>
                <a:gd name="connsiteX1" fmla="*/ 4720849 w 6345741"/>
                <a:gd name="connsiteY1" fmla="*/ 0 h 3271489"/>
                <a:gd name="connsiteX2" fmla="*/ 4690906 w 6345741"/>
                <a:gd name="connsiteY2" fmla="*/ 25689 h 3271489"/>
                <a:gd name="connsiteX3" fmla="*/ 4632167 w 6345741"/>
                <a:gd name="connsiteY3" fmla="*/ 76013 h 3271489"/>
                <a:gd name="connsiteX4" fmla="*/ 4602332 w 6345741"/>
                <a:gd name="connsiteY4" fmla="*/ 97027 h 3271489"/>
                <a:gd name="connsiteX5" fmla="*/ 4602588 w 6345741"/>
                <a:gd name="connsiteY5" fmla="*/ 95896 h 3271489"/>
                <a:gd name="connsiteX6" fmla="*/ 4601521 w 6345741"/>
                <a:gd name="connsiteY6" fmla="*/ 97598 h 3271489"/>
                <a:gd name="connsiteX7" fmla="*/ 4602332 w 6345741"/>
                <a:gd name="connsiteY7" fmla="*/ 97027 h 3271489"/>
                <a:gd name="connsiteX8" fmla="*/ 4602115 w 6345741"/>
                <a:gd name="connsiteY8" fmla="*/ 97985 h 3271489"/>
                <a:gd name="connsiteX9" fmla="*/ 4555967 w 6345741"/>
                <a:gd name="connsiteY9" fmla="*/ 139513 h 3271489"/>
                <a:gd name="connsiteX10" fmla="*/ 4505167 w 6345741"/>
                <a:gd name="connsiteY10" fmla="*/ 177613 h 3271489"/>
                <a:gd name="connsiteX11" fmla="*/ 4467067 w 6345741"/>
                <a:gd name="connsiteY11" fmla="*/ 228413 h 3271489"/>
                <a:gd name="connsiteX12" fmla="*/ 4454367 w 6345741"/>
                <a:gd name="connsiteY12" fmla="*/ 406213 h 3271489"/>
                <a:gd name="connsiteX13" fmla="*/ 4479767 w 6345741"/>
                <a:gd name="connsiteY13" fmla="*/ 520513 h 3271489"/>
                <a:gd name="connsiteX14" fmla="*/ 4505167 w 6345741"/>
                <a:gd name="connsiteY14" fmla="*/ 596713 h 3271489"/>
                <a:gd name="connsiteX15" fmla="*/ 4555967 w 6345741"/>
                <a:gd name="connsiteY15" fmla="*/ 672913 h 3271489"/>
                <a:gd name="connsiteX16" fmla="*/ 4568667 w 6345741"/>
                <a:gd name="connsiteY16" fmla="*/ 711013 h 3271489"/>
                <a:gd name="connsiteX17" fmla="*/ 4619467 w 6345741"/>
                <a:gd name="connsiteY17" fmla="*/ 774513 h 3271489"/>
                <a:gd name="connsiteX18" fmla="*/ 4682967 w 6345741"/>
                <a:gd name="connsiteY18" fmla="*/ 838013 h 3271489"/>
                <a:gd name="connsiteX19" fmla="*/ 4733767 w 6345741"/>
                <a:gd name="connsiteY19" fmla="*/ 901513 h 3271489"/>
                <a:gd name="connsiteX20" fmla="*/ 4822667 w 6345741"/>
                <a:gd name="connsiteY20" fmla="*/ 1003113 h 3271489"/>
                <a:gd name="connsiteX21" fmla="*/ 4860767 w 6345741"/>
                <a:gd name="connsiteY21" fmla="*/ 1041213 h 3271489"/>
                <a:gd name="connsiteX22" fmla="*/ 4987767 w 6345741"/>
                <a:gd name="connsiteY22" fmla="*/ 1092013 h 3271489"/>
                <a:gd name="connsiteX23" fmla="*/ 5521167 w 6345741"/>
                <a:gd name="connsiteY23" fmla="*/ 1104713 h 3271489"/>
                <a:gd name="connsiteX24" fmla="*/ 5825967 w 6345741"/>
                <a:gd name="connsiteY24" fmla="*/ 1079313 h 3271489"/>
                <a:gd name="connsiteX25" fmla="*/ 5902167 w 6345741"/>
                <a:gd name="connsiteY25" fmla="*/ 1066613 h 3271489"/>
                <a:gd name="connsiteX26" fmla="*/ 5952967 w 6345741"/>
                <a:gd name="connsiteY26" fmla="*/ 1053913 h 3271489"/>
                <a:gd name="connsiteX27" fmla="*/ 6333967 w 6345741"/>
                <a:gd name="connsiteY27" fmla="*/ 1041213 h 3271489"/>
                <a:gd name="connsiteX28" fmla="*/ 6342433 w 6345741"/>
                <a:gd name="connsiteY28" fmla="*/ 1043653 h 3271489"/>
                <a:gd name="connsiteX29" fmla="*/ 6345741 w 6345741"/>
                <a:gd name="connsiteY29" fmla="*/ 1044653 h 3271489"/>
                <a:gd name="connsiteX30" fmla="*/ 6345741 w 6345741"/>
                <a:gd name="connsiteY30" fmla="*/ 2165668 h 3271489"/>
                <a:gd name="connsiteX31" fmla="*/ 6308567 w 6345741"/>
                <a:gd name="connsiteY31" fmla="*/ 2171513 h 3271489"/>
                <a:gd name="connsiteX32" fmla="*/ 6194267 w 6345741"/>
                <a:gd name="connsiteY32" fmla="*/ 2196913 h 3271489"/>
                <a:gd name="connsiteX33" fmla="*/ 6105367 w 6345741"/>
                <a:gd name="connsiteY33" fmla="*/ 2209613 h 3271489"/>
                <a:gd name="connsiteX34" fmla="*/ 6105367 w 6345741"/>
                <a:gd name="connsiteY34" fmla="*/ 2387413 h 3271489"/>
                <a:gd name="connsiteX35" fmla="*/ 6118067 w 6345741"/>
                <a:gd name="connsiteY35" fmla="*/ 2514413 h 3271489"/>
                <a:gd name="connsiteX36" fmla="*/ 6130767 w 6345741"/>
                <a:gd name="connsiteY36" fmla="*/ 2552513 h 3271489"/>
                <a:gd name="connsiteX37" fmla="*/ 6156167 w 6345741"/>
                <a:gd name="connsiteY37" fmla="*/ 2628713 h 3271489"/>
                <a:gd name="connsiteX38" fmla="*/ 6181567 w 6345741"/>
                <a:gd name="connsiteY38" fmla="*/ 2704913 h 3271489"/>
                <a:gd name="connsiteX39" fmla="*/ 6206967 w 6345741"/>
                <a:gd name="connsiteY39" fmla="*/ 2882713 h 3271489"/>
                <a:gd name="connsiteX40" fmla="*/ 6232367 w 6345741"/>
                <a:gd name="connsiteY40" fmla="*/ 2997013 h 3271489"/>
                <a:gd name="connsiteX41" fmla="*/ 6245067 w 6345741"/>
                <a:gd name="connsiteY41" fmla="*/ 3035113 h 3271489"/>
                <a:gd name="connsiteX42" fmla="*/ 6283167 w 6345741"/>
                <a:gd name="connsiteY42" fmla="*/ 3149413 h 3271489"/>
                <a:gd name="connsiteX43" fmla="*/ 6301648 w 6345741"/>
                <a:gd name="connsiteY43" fmla="*/ 3237200 h 3271489"/>
                <a:gd name="connsiteX44" fmla="*/ 6304284 w 6345741"/>
                <a:gd name="connsiteY44" fmla="*/ 3271489 h 3271489"/>
                <a:gd name="connsiteX45" fmla="*/ 4141961 w 6345741"/>
                <a:gd name="connsiteY45" fmla="*/ 3271489 h 3271489"/>
                <a:gd name="connsiteX46" fmla="*/ 4136867 w 6345741"/>
                <a:gd name="connsiteY46" fmla="*/ 3263713 h 3271489"/>
                <a:gd name="connsiteX47" fmla="*/ 4060667 w 6345741"/>
                <a:gd name="connsiteY47" fmla="*/ 3238313 h 3271489"/>
                <a:gd name="connsiteX48" fmla="*/ 4022567 w 6345741"/>
                <a:gd name="connsiteY48" fmla="*/ 3200213 h 3271489"/>
                <a:gd name="connsiteX49" fmla="*/ 3984467 w 6345741"/>
                <a:gd name="connsiteY49" fmla="*/ 3174813 h 3271489"/>
                <a:gd name="connsiteX50" fmla="*/ 3933667 w 6345741"/>
                <a:gd name="connsiteY50" fmla="*/ 3136713 h 3271489"/>
                <a:gd name="connsiteX51" fmla="*/ 3882867 w 6345741"/>
                <a:gd name="connsiteY51" fmla="*/ 3162113 h 3271489"/>
                <a:gd name="connsiteX52" fmla="*/ 3908267 w 6345741"/>
                <a:gd name="connsiteY52" fmla="*/ 3238313 h 3271489"/>
                <a:gd name="connsiteX53" fmla="*/ 3912683 w 6345741"/>
                <a:gd name="connsiteY53" fmla="*/ 3271489 h 3271489"/>
                <a:gd name="connsiteX54" fmla="*/ 1281663 w 6345741"/>
                <a:gd name="connsiteY54" fmla="*/ 3271489 h 3271489"/>
                <a:gd name="connsiteX55" fmla="*/ 1262144 w 6345741"/>
                <a:gd name="connsiteY55" fmla="*/ 3262433 h 3271489"/>
                <a:gd name="connsiteX56" fmla="*/ 1241267 w 6345741"/>
                <a:gd name="connsiteY56" fmla="*/ 3238313 h 3271489"/>
                <a:gd name="connsiteX57" fmla="*/ 1228567 w 6345741"/>
                <a:gd name="connsiteY57" fmla="*/ 3136713 h 3271489"/>
                <a:gd name="connsiteX58" fmla="*/ 1241267 w 6345741"/>
                <a:gd name="connsiteY58" fmla="*/ 3073213 h 3271489"/>
                <a:gd name="connsiteX59" fmla="*/ 1266667 w 6345741"/>
                <a:gd name="connsiteY59" fmla="*/ 2997013 h 3271489"/>
                <a:gd name="connsiteX60" fmla="*/ 1266667 w 6345741"/>
                <a:gd name="connsiteY60" fmla="*/ 2743013 h 3271489"/>
                <a:gd name="connsiteX61" fmla="*/ 1190467 w 6345741"/>
                <a:gd name="connsiteY61" fmla="*/ 2692213 h 3271489"/>
                <a:gd name="connsiteX62" fmla="*/ 1152367 w 6345741"/>
                <a:gd name="connsiteY62" fmla="*/ 2679513 h 3271489"/>
                <a:gd name="connsiteX63" fmla="*/ 1076167 w 6345741"/>
                <a:gd name="connsiteY63" fmla="*/ 2628713 h 3271489"/>
                <a:gd name="connsiteX64" fmla="*/ 936467 w 6345741"/>
                <a:gd name="connsiteY64" fmla="*/ 2590613 h 3271489"/>
                <a:gd name="connsiteX65" fmla="*/ 860267 w 6345741"/>
                <a:gd name="connsiteY65" fmla="*/ 2552513 h 3271489"/>
                <a:gd name="connsiteX66" fmla="*/ 822167 w 6345741"/>
                <a:gd name="connsiteY66" fmla="*/ 2539813 h 3271489"/>
                <a:gd name="connsiteX67" fmla="*/ 784067 w 6345741"/>
                <a:gd name="connsiteY67" fmla="*/ 2514413 h 3271489"/>
                <a:gd name="connsiteX68" fmla="*/ 733267 w 6345741"/>
                <a:gd name="connsiteY68" fmla="*/ 2489013 h 3271489"/>
                <a:gd name="connsiteX69" fmla="*/ 669767 w 6345741"/>
                <a:gd name="connsiteY69" fmla="*/ 2374713 h 3271489"/>
                <a:gd name="connsiteX70" fmla="*/ 644367 w 6345741"/>
                <a:gd name="connsiteY70" fmla="*/ 2336613 h 3271489"/>
                <a:gd name="connsiteX71" fmla="*/ 618967 w 6345741"/>
                <a:gd name="connsiteY71" fmla="*/ 2285813 h 3271489"/>
                <a:gd name="connsiteX72" fmla="*/ 606267 w 6345741"/>
                <a:gd name="connsiteY72" fmla="*/ 2247713 h 3271489"/>
                <a:gd name="connsiteX73" fmla="*/ 428467 w 6345741"/>
                <a:gd name="connsiteY73" fmla="*/ 2235013 h 3271489"/>
                <a:gd name="connsiteX74" fmla="*/ 352267 w 6345741"/>
                <a:gd name="connsiteY74" fmla="*/ 2285813 h 3271489"/>
                <a:gd name="connsiteX75" fmla="*/ 136367 w 6345741"/>
                <a:gd name="connsiteY75" fmla="*/ 2298513 h 3271489"/>
                <a:gd name="connsiteX76" fmla="*/ 60167 w 6345741"/>
                <a:gd name="connsiteY76" fmla="*/ 2285813 h 3271489"/>
                <a:gd name="connsiteX77" fmla="*/ 11558 w 6345741"/>
                <a:gd name="connsiteY77" fmla="*/ 2279488 h 3271489"/>
                <a:gd name="connsiteX78" fmla="*/ 0 w 6345741"/>
                <a:gd name="connsiteY78" fmla="*/ 2277506 h 3271489"/>
                <a:gd name="connsiteX79" fmla="*/ 0 w 6345741"/>
                <a:gd name="connsiteY79" fmla="*/ 1205230 h 3271489"/>
                <a:gd name="connsiteX80" fmla="*/ 580867 w 6345741"/>
                <a:gd name="connsiteY80" fmla="*/ 1193613 h 3271489"/>
                <a:gd name="connsiteX81" fmla="*/ 1355567 w 6345741"/>
                <a:gd name="connsiteY81" fmla="*/ 1168213 h 3271489"/>
                <a:gd name="connsiteX82" fmla="*/ 2003267 w 6345741"/>
                <a:gd name="connsiteY82" fmla="*/ 1180913 h 3271489"/>
                <a:gd name="connsiteX83" fmla="*/ 2041367 w 6345741"/>
                <a:gd name="connsiteY83" fmla="*/ 1168213 h 3271489"/>
                <a:gd name="connsiteX84" fmla="*/ 2079467 w 6345741"/>
                <a:gd name="connsiteY84" fmla="*/ 1155513 h 3271489"/>
                <a:gd name="connsiteX85" fmla="*/ 2193767 w 6345741"/>
                <a:gd name="connsiteY85" fmla="*/ 1117413 h 3271489"/>
                <a:gd name="connsiteX86" fmla="*/ 2269967 w 6345741"/>
                <a:gd name="connsiteY86" fmla="*/ 1066613 h 3271489"/>
                <a:gd name="connsiteX87" fmla="*/ 2308067 w 6345741"/>
                <a:gd name="connsiteY87" fmla="*/ 1053913 h 3271489"/>
                <a:gd name="connsiteX88" fmla="*/ 2333467 w 6345741"/>
                <a:gd name="connsiteY88" fmla="*/ 1015813 h 3271489"/>
                <a:gd name="connsiteX89" fmla="*/ 2384267 w 6345741"/>
                <a:gd name="connsiteY89" fmla="*/ 939613 h 3271489"/>
                <a:gd name="connsiteX90" fmla="*/ 2473167 w 6345741"/>
                <a:gd name="connsiteY90" fmla="*/ 825313 h 3271489"/>
                <a:gd name="connsiteX91" fmla="*/ 2536667 w 6345741"/>
                <a:gd name="connsiteY91" fmla="*/ 749113 h 3271489"/>
                <a:gd name="connsiteX92" fmla="*/ 2562067 w 6345741"/>
                <a:gd name="connsiteY92" fmla="*/ 672913 h 3271489"/>
                <a:gd name="connsiteX93" fmla="*/ 2587467 w 6345741"/>
                <a:gd name="connsiteY93" fmla="*/ 634813 h 3271489"/>
                <a:gd name="connsiteX94" fmla="*/ 2600167 w 6345741"/>
                <a:gd name="connsiteY94" fmla="*/ 596713 h 3271489"/>
                <a:gd name="connsiteX95" fmla="*/ 2625567 w 6345741"/>
                <a:gd name="connsiteY95" fmla="*/ 545913 h 3271489"/>
                <a:gd name="connsiteX96" fmla="*/ 2650967 w 6345741"/>
                <a:gd name="connsiteY96" fmla="*/ 507813 h 3271489"/>
                <a:gd name="connsiteX97" fmla="*/ 2663667 w 6345741"/>
                <a:gd name="connsiteY97" fmla="*/ 469713 h 3271489"/>
                <a:gd name="connsiteX98" fmla="*/ 2701767 w 6345741"/>
                <a:gd name="connsiteY98" fmla="*/ 393513 h 3271489"/>
                <a:gd name="connsiteX99" fmla="*/ 2752567 w 6345741"/>
                <a:gd name="connsiteY99" fmla="*/ 317313 h 3271489"/>
                <a:gd name="connsiteX100" fmla="*/ 2777967 w 6345741"/>
                <a:gd name="connsiteY100" fmla="*/ 241113 h 3271489"/>
                <a:gd name="connsiteX101" fmla="*/ 2803367 w 6345741"/>
                <a:gd name="connsiteY101" fmla="*/ 190313 h 3271489"/>
                <a:gd name="connsiteX102" fmla="*/ 2828767 w 6345741"/>
                <a:gd name="connsiteY102" fmla="*/ 101413 h 3271489"/>
                <a:gd name="connsiteX103" fmla="*/ 2841467 w 6345741"/>
                <a:gd name="connsiteY103" fmla="*/ 63313 h 3271489"/>
                <a:gd name="connsiteX104" fmla="*/ 2854167 w 6345741"/>
                <a:gd name="connsiteY104" fmla="*/ 12513 h 3271489"/>
                <a:gd name="connsiteX105" fmla="*/ 2858338 w 6345741"/>
                <a:gd name="connsiteY105" fmla="*/ 0 h 327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45741" h="3271489">
                  <a:moveTo>
                    <a:pt x="2858338" y="0"/>
                  </a:moveTo>
                  <a:lnTo>
                    <a:pt x="4720849" y="0"/>
                  </a:lnTo>
                  <a:lnTo>
                    <a:pt x="4690906" y="25689"/>
                  </a:lnTo>
                  <a:cubicBezTo>
                    <a:pt x="4644553" y="67539"/>
                    <a:pt x="4748694" y="-7221"/>
                    <a:pt x="4632167" y="76013"/>
                  </a:cubicBezTo>
                  <a:lnTo>
                    <a:pt x="4602332" y="97027"/>
                  </a:lnTo>
                  <a:lnTo>
                    <a:pt x="4602588" y="95896"/>
                  </a:lnTo>
                  <a:cubicBezTo>
                    <a:pt x="4597395" y="98142"/>
                    <a:pt x="4574531" y="116148"/>
                    <a:pt x="4601521" y="97598"/>
                  </a:cubicBezTo>
                  <a:lnTo>
                    <a:pt x="4602332" y="97027"/>
                  </a:lnTo>
                  <a:lnTo>
                    <a:pt x="4602115" y="97985"/>
                  </a:lnTo>
                  <a:cubicBezTo>
                    <a:pt x="4598184" y="102438"/>
                    <a:pt x="4585615" y="114101"/>
                    <a:pt x="4555967" y="139513"/>
                  </a:cubicBezTo>
                  <a:cubicBezTo>
                    <a:pt x="4539896" y="153288"/>
                    <a:pt x="4520134" y="162646"/>
                    <a:pt x="4505167" y="177613"/>
                  </a:cubicBezTo>
                  <a:cubicBezTo>
                    <a:pt x="4490200" y="192580"/>
                    <a:pt x="4471659" y="207750"/>
                    <a:pt x="4467067" y="228413"/>
                  </a:cubicBezTo>
                  <a:cubicBezTo>
                    <a:pt x="4454177" y="286416"/>
                    <a:pt x="4458600" y="346946"/>
                    <a:pt x="4454367" y="406213"/>
                  </a:cubicBezTo>
                  <a:cubicBezTo>
                    <a:pt x="4470490" y="486829"/>
                    <a:pt x="4461832" y="448772"/>
                    <a:pt x="4479767" y="520513"/>
                  </a:cubicBezTo>
                  <a:cubicBezTo>
                    <a:pt x="4486261" y="546488"/>
                    <a:pt x="4496700" y="571313"/>
                    <a:pt x="4505167" y="596713"/>
                  </a:cubicBezTo>
                  <a:cubicBezTo>
                    <a:pt x="4514820" y="625673"/>
                    <a:pt x="4541142" y="646228"/>
                    <a:pt x="4555967" y="672913"/>
                  </a:cubicBezTo>
                  <a:cubicBezTo>
                    <a:pt x="4562468" y="684615"/>
                    <a:pt x="4560304" y="700560"/>
                    <a:pt x="4568667" y="711013"/>
                  </a:cubicBezTo>
                  <a:cubicBezTo>
                    <a:pt x="4634319" y="793077"/>
                    <a:pt x="4587545" y="678748"/>
                    <a:pt x="4619467" y="774513"/>
                  </a:cubicBezTo>
                  <a:cubicBezTo>
                    <a:pt x="4721067" y="842246"/>
                    <a:pt x="4598300" y="753346"/>
                    <a:pt x="4682967" y="838013"/>
                  </a:cubicBezTo>
                  <a:cubicBezTo>
                    <a:pt x="4740412" y="895458"/>
                    <a:pt x="4709043" y="827340"/>
                    <a:pt x="4733767" y="901513"/>
                  </a:cubicBezTo>
                  <a:cubicBezTo>
                    <a:pt x="4807525" y="950685"/>
                    <a:pt x="4742885" y="900536"/>
                    <a:pt x="4822667" y="1003113"/>
                  </a:cubicBezTo>
                  <a:cubicBezTo>
                    <a:pt x="4833694" y="1017290"/>
                    <a:pt x="4846152" y="1030774"/>
                    <a:pt x="4860767" y="1041213"/>
                  </a:cubicBezTo>
                  <a:cubicBezTo>
                    <a:pt x="4883274" y="1057289"/>
                    <a:pt x="4967486" y="1090745"/>
                    <a:pt x="4987767" y="1092013"/>
                  </a:cubicBezTo>
                  <a:cubicBezTo>
                    <a:pt x="5165271" y="1103107"/>
                    <a:pt x="5343367" y="1100480"/>
                    <a:pt x="5521167" y="1104713"/>
                  </a:cubicBezTo>
                  <a:cubicBezTo>
                    <a:pt x="5789544" y="1071166"/>
                    <a:pt x="5390983" y="1118857"/>
                    <a:pt x="5825967" y="1079313"/>
                  </a:cubicBezTo>
                  <a:cubicBezTo>
                    <a:pt x="5851612" y="1076982"/>
                    <a:pt x="5876917" y="1071663"/>
                    <a:pt x="5902167" y="1066613"/>
                  </a:cubicBezTo>
                  <a:cubicBezTo>
                    <a:pt x="5919283" y="1063190"/>
                    <a:pt x="5935543" y="1054938"/>
                    <a:pt x="5952967" y="1053913"/>
                  </a:cubicBezTo>
                  <a:cubicBezTo>
                    <a:pt x="6079818" y="1046451"/>
                    <a:pt x="6206967" y="1045446"/>
                    <a:pt x="6333967" y="1041213"/>
                  </a:cubicBezTo>
                  <a:cubicBezTo>
                    <a:pt x="6333967" y="1041213"/>
                    <a:pt x="6337200" y="1042121"/>
                    <a:pt x="6342433" y="1043653"/>
                  </a:cubicBezTo>
                  <a:lnTo>
                    <a:pt x="6345741" y="1044653"/>
                  </a:lnTo>
                  <a:lnTo>
                    <a:pt x="6345741" y="2165668"/>
                  </a:lnTo>
                  <a:lnTo>
                    <a:pt x="6308567" y="2171513"/>
                  </a:lnTo>
                  <a:cubicBezTo>
                    <a:pt x="6194400" y="2194346"/>
                    <a:pt x="6327350" y="2174732"/>
                    <a:pt x="6194267" y="2196913"/>
                  </a:cubicBezTo>
                  <a:cubicBezTo>
                    <a:pt x="6164740" y="2201834"/>
                    <a:pt x="6122973" y="2185404"/>
                    <a:pt x="6105367" y="2209613"/>
                  </a:cubicBezTo>
                  <a:cubicBezTo>
                    <a:pt x="6055965" y="2277541"/>
                    <a:pt x="6096694" y="2326699"/>
                    <a:pt x="6105367" y="2387413"/>
                  </a:cubicBezTo>
                  <a:cubicBezTo>
                    <a:pt x="6111384" y="2429530"/>
                    <a:pt x="6113834" y="2472080"/>
                    <a:pt x="6118067" y="2514413"/>
                  </a:cubicBezTo>
                  <a:lnTo>
                    <a:pt x="6130767" y="2552513"/>
                  </a:lnTo>
                  <a:lnTo>
                    <a:pt x="6156167" y="2628713"/>
                  </a:lnTo>
                  <a:cubicBezTo>
                    <a:pt x="6164634" y="2654113"/>
                    <a:pt x="6175073" y="2678938"/>
                    <a:pt x="6181567" y="2704913"/>
                  </a:cubicBezTo>
                  <a:cubicBezTo>
                    <a:pt x="6190722" y="2741535"/>
                    <a:pt x="6203208" y="2852641"/>
                    <a:pt x="6206967" y="2882713"/>
                  </a:cubicBezTo>
                  <a:cubicBezTo>
                    <a:pt x="6227810" y="2945242"/>
                    <a:pt x="6217466" y="2907608"/>
                    <a:pt x="6232367" y="2997013"/>
                  </a:cubicBezTo>
                  <a:cubicBezTo>
                    <a:pt x="6234568" y="3010218"/>
                    <a:pt x="6240834" y="3022413"/>
                    <a:pt x="6245067" y="3035113"/>
                  </a:cubicBezTo>
                  <a:lnTo>
                    <a:pt x="6283167" y="3149413"/>
                  </a:lnTo>
                  <a:cubicBezTo>
                    <a:pt x="6292633" y="3177811"/>
                    <a:pt x="6298104" y="3207320"/>
                    <a:pt x="6301648" y="3237200"/>
                  </a:cubicBezTo>
                  <a:lnTo>
                    <a:pt x="6304284" y="3271489"/>
                  </a:lnTo>
                  <a:lnTo>
                    <a:pt x="4141961" y="3271489"/>
                  </a:lnTo>
                  <a:lnTo>
                    <a:pt x="4136867" y="3263713"/>
                  </a:lnTo>
                  <a:cubicBezTo>
                    <a:pt x="4136867" y="3263713"/>
                    <a:pt x="4084072" y="3251316"/>
                    <a:pt x="4060667" y="3238313"/>
                  </a:cubicBezTo>
                  <a:cubicBezTo>
                    <a:pt x="4044967" y="3229591"/>
                    <a:pt x="4036365" y="3211711"/>
                    <a:pt x="4022567" y="3200213"/>
                  </a:cubicBezTo>
                  <a:cubicBezTo>
                    <a:pt x="4010841" y="3190442"/>
                    <a:pt x="3996887" y="3183685"/>
                    <a:pt x="3984467" y="3174813"/>
                  </a:cubicBezTo>
                  <a:cubicBezTo>
                    <a:pt x="3967243" y="3162510"/>
                    <a:pt x="3950600" y="3149413"/>
                    <a:pt x="3933667" y="3136713"/>
                  </a:cubicBezTo>
                  <a:cubicBezTo>
                    <a:pt x="3857040" y="3121388"/>
                    <a:pt x="3863341" y="3103535"/>
                    <a:pt x="3882867" y="3162113"/>
                  </a:cubicBezTo>
                  <a:cubicBezTo>
                    <a:pt x="3891334" y="3187513"/>
                    <a:pt x="3903016" y="3212059"/>
                    <a:pt x="3908267" y="3238313"/>
                  </a:cubicBezTo>
                  <a:lnTo>
                    <a:pt x="3912683" y="3271489"/>
                  </a:lnTo>
                  <a:lnTo>
                    <a:pt x="1281663" y="3271489"/>
                  </a:lnTo>
                  <a:lnTo>
                    <a:pt x="1262144" y="3262433"/>
                  </a:lnTo>
                  <a:cubicBezTo>
                    <a:pt x="1253190" y="3256242"/>
                    <a:pt x="1245850" y="3248396"/>
                    <a:pt x="1241267" y="3238313"/>
                  </a:cubicBezTo>
                  <a:cubicBezTo>
                    <a:pt x="1227144" y="3207242"/>
                    <a:pt x="1232800" y="3170580"/>
                    <a:pt x="1228567" y="3136713"/>
                  </a:cubicBezTo>
                  <a:lnTo>
                    <a:pt x="1241267" y="3073213"/>
                  </a:lnTo>
                  <a:cubicBezTo>
                    <a:pt x="1246518" y="3046959"/>
                    <a:pt x="1263204" y="3023562"/>
                    <a:pt x="1266667" y="2997013"/>
                  </a:cubicBezTo>
                  <a:cubicBezTo>
                    <a:pt x="1291953" y="2803150"/>
                    <a:pt x="1299973" y="2842931"/>
                    <a:pt x="1266667" y="2743013"/>
                  </a:cubicBezTo>
                  <a:cubicBezTo>
                    <a:pt x="1266667" y="2743013"/>
                    <a:pt x="1217152" y="2707038"/>
                    <a:pt x="1190467" y="2692213"/>
                  </a:cubicBezTo>
                  <a:cubicBezTo>
                    <a:pt x="1178765" y="2685712"/>
                    <a:pt x="1165067" y="2683746"/>
                    <a:pt x="1152367" y="2679513"/>
                  </a:cubicBezTo>
                  <a:cubicBezTo>
                    <a:pt x="1123407" y="2669860"/>
                    <a:pt x="1101567" y="2645646"/>
                    <a:pt x="1076167" y="2628713"/>
                  </a:cubicBezTo>
                  <a:cubicBezTo>
                    <a:pt x="1043472" y="2606916"/>
                    <a:pt x="974636" y="2600155"/>
                    <a:pt x="936467" y="2590613"/>
                  </a:cubicBezTo>
                  <a:cubicBezTo>
                    <a:pt x="872623" y="2574652"/>
                    <a:pt x="922348" y="2583553"/>
                    <a:pt x="860267" y="2552513"/>
                  </a:cubicBezTo>
                  <a:cubicBezTo>
                    <a:pt x="848293" y="2546526"/>
                    <a:pt x="834141" y="2545800"/>
                    <a:pt x="822167" y="2539813"/>
                  </a:cubicBezTo>
                  <a:cubicBezTo>
                    <a:pt x="808515" y="2532987"/>
                    <a:pt x="797319" y="2521986"/>
                    <a:pt x="784067" y="2514413"/>
                  </a:cubicBezTo>
                  <a:cubicBezTo>
                    <a:pt x="767629" y="2505020"/>
                    <a:pt x="750200" y="2497480"/>
                    <a:pt x="733267" y="2489013"/>
                  </a:cubicBezTo>
                  <a:cubicBezTo>
                    <a:pt x="679876" y="2462317"/>
                    <a:pt x="690000" y="2415180"/>
                    <a:pt x="669767" y="2374713"/>
                  </a:cubicBezTo>
                  <a:cubicBezTo>
                    <a:pt x="662941" y="2361061"/>
                    <a:pt x="651940" y="2349865"/>
                    <a:pt x="644367" y="2336613"/>
                  </a:cubicBezTo>
                  <a:cubicBezTo>
                    <a:pt x="634974" y="2320175"/>
                    <a:pt x="626425" y="2303214"/>
                    <a:pt x="618967" y="2285813"/>
                  </a:cubicBezTo>
                  <a:cubicBezTo>
                    <a:pt x="613694" y="2273508"/>
                    <a:pt x="619202" y="2251162"/>
                    <a:pt x="606267" y="2247713"/>
                  </a:cubicBezTo>
                  <a:cubicBezTo>
                    <a:pt x="548856" y="2232403"/>
                    <a:pt x="487734" y="2239246"/>
                    <a:pt x="428467" y="2235013"/>
                  </a:cubicBezTo>
                  <a:cubicBezTo>
                    <a:pt x="428467" y="2235013"/>
                    <a:pt x="382097" y="2279328"/>
                    <a:pt x="352267" y="2285813"/>
                  </a:cubicBezTo>
                  <a:cubicBezTo>
                    <a:pt x="281821" y="2301127"/>
                    <a:pt x="208334" y="2294280"/>
                    <a:pt x="136367" y="2298513"/>
                  </a:cubicBezTo>
                  <a:cubicBezTo>
                    <a:pt x="110967" y="2294280"/>
                    <a:pt x="85618" y="2289729"/>
                    <a:pt x="60167" y="2285813"/>
                  </a:cubicBezTo>
                  <a:cubicBezTo>
                    <a:pt x="45398" y="2283541"/>
                    <a:pt x="28809" y="2281739"/>
                    <a:pt x="11558" y="2279488"/>
                  </a:cubicBezTo>
                  <a:lnTo>
                    <a:pt x="0" y="2277506"/>
                  </a:lnTo>
                  <a:lnTo>
                    <a:pt x="0" y="1205230"/>
                  </a:lnTo>
                  <a:lnTo>
                    <a:pt x="580867" y="1193613"/>
                  </a:lnTo>
                  <a:cubicBezTo>
                    <a:pt x="1265157" y="1172558"/>
                    <a:pt x="-208731" y="1168213"/>
                    <a:pt x="1355567" y="1168213"/>
                  </a:cubicBezTo>
                  <a:lnTo>
                    <a:pt x="2003267" y="1180913"/>
                  </a:lnTo>
                  <a:lnTo>
                    <a:pt x="2041367" y="1168213"/>
                  </a:lnTo>
                  <a:lnTo>
                    <a:pt x="2079467" y="1155513"/>
                  </a:lnTo>
                  <a:lnTo>
                    <a:pt x="2193767" y="1117413"/>
                  </a:lnTo>
                  <a:cubicBezTo>
                    <a:pt x="2222727" y="1107760"/>
                    <a:pt x="2243282" y="1081438"/>
                    <a:pt x="2269967" y="1066613"/>
                  </a:cubicBezTo>
                  <a:cubicBezTo>
                    <a:pt x="2281669" y="1060112"/>
                    <a:pt x="2295367" y="1058146"/>
                    <a:pt x="2308067" y="1053913"/>
                  </a:cubicBezTo>
                  <a:cubicBezTo>
                    <a:pt x="2322547" y="1049086"/>
                    <a:pt x="2325000" y="1028513"/>
                    <a:pt x="2333467" y="1015813"/>
                  </a:cubicBezTo>
                  <a:lnTo>
                    <a:pt x="2384267" y="939613"/>
                  </a:lnTo>
                  <a:cubicBezTo>
                    <a:pt x="2498488" y="768281"/>
                    <a:pt x="2438466" y="929417"/>
                    <a:pt x="2473167" y="825313"/>
                  </a:cubicBezTo>
                  <a:cubicBezTo>
                    <a:pt x="2522060" y="776420"/>
                    <a:pt x="2501304" y="802157"/>
                    <a:pt x="2536667" y="749113"/>
                  </a:cubicBezTo>
                  <a:cubicBezTo>
                    <a:pt x="2551519" y="726836"/>
                    <a:pt x="2551193" y="697379"/>
                    <a:pt x="2562067" y="672913"/>
                  </a:cubicBezTo>
                  <a:cubicBezTo>
                    <a:pt x="2568266" y="658965"/>
                    <a:pt x="2580641" y="648465"/>
                    <a:pt x="2587467" y="634813"/>
                  </a:cubicBezTo>
                  <a:cubicBezTo>
                    <a:pt x="2593454" y="622839"/>
                    <a:pt x="2594894" y="609018"/>
                    <a:pt x="2600167" y="596713"/>
                  </a:cubicBezTo>
                  <a:cubicBezTo>
                    <a:pt x="2607625" y="579312"/>
                    <a:pt x="2616174" y="562351"/>
                    <a:pt x="2625567" y="545913"/>
                  </a:cubicBezTo>
                  <a:cubicBezTo>
                    <a:pt x="2633140" y="532661"/>
                    <a:pt x="2644141" y="521465"/>
                    <a:pt x="2650967" y="507813"/>
                  </a:cubicBezTo>
                  <a:cubicBezTo>
                    <a:pt x="2656954" y="495839"/>
                    <a:pt x="2657680" y="481687"/>
                    <a:pt x="2663667" y="469713"/>
                  </a:cubicBezTo>
                  <a:cubicBezTo>
                    <a:pt x="2712906" y="371236"/>
                    <a:pt x="2669845" y="489278"/>
                    <a:pt x="2701767" y="393513"/>
                  </a:cubicBezTo>
                  <a:cubicBezTo>
                    <a:pt x="2711420" y="364553"/>
                    <a:pt x="2735634" y="342713"/>
                    <a:pt x="2752567" y="317313"/>
                  </a:cubicBezTo>
                  <a:cubicBezTo>
                    <a:pt x="2767419" y="295036"/>
                    <a:pt x="2768023" y="265972"/>
                    <a:pt x="2777967" y="241113"/>
                  </a:cubicBezTo>
                  <a:cubicBezTo>
                    <a:pt x="2784998" y="223535"/>
                    <a:pt x="2795909" y="207714"/>
                    <a:pt x="2803367" y="190313"/>
                  </a:cubicBezTo>
                  <a:cubicBezTo>
                    <a:pt x="2816417" y="159863"/>
                    <a:pt x="2819560" y="133636"/>
                    <a:pt x="2828767" y="101413"/>
                  </a:cubicBezTo>
                  <a:cubicBezTo>
                    <a:pt x="2832445" y="88541"/>
                    <a:pt x="2837789" y="76185"/>
                    <a:pt x="2841467" y="63313"/>
                  </a:cubicBezTo>
                  <a:cubicBezTo>
                    <a:pt x="2846262" y="46530"/>
                    <a:pt x="2849934" y="29446"/>
                    <a:pt x="2854167" y="12513"/>
                  </a:cubicBezTo>
                  <a:lnTo>
                    <a:pt x="2858338" y="0"/>
                  </a:lnTo>
                  <a:close/>
                </a:path>
              </a:pathLst>
            </a:custGeom>
          </p:spPr>
        </p:pic>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124" y="1981721"/>
            <a:ext cx="4967885" cy="3552304"/>
          </a:xfrm>
          <a:prstGeom prst="rect">
            <a:avLst/>
          </a:prstGeom>
        </p:spPr>
      </p:pic>
      <p:sp>
        <p:nvSpPr>
          <p:cNvPr id="14" name="任意多边形 19">
            <a:hlinkClick r:id="rId7" action="ppaction://hlinksldjump"/>
            <a:extLst>
              <a:ext uri="{FF2B5EF4-FFF2-40B4-BE49-F238E27FC236}">
                <a16:creationId xmlns:a16="http://schemas.microsoft.com/office/drawing/2014/main" id="{3F8C9351-BB65-4A45-B1E2-5EA8F6724F8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C0F7549-7D38-42D2-879F-3FD63C65A52B}"/>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39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79710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sp>
        <p:nvSpPr>
          <p:cNvPr id="75" name="任意多边形 74"/>
          <p:cNvSpPr/>
          <p:nvPr/>
        </p:nvSpPr>
        <p:spPr>
          <a:xfrm>
            <a:off x="7553218" y="4762500"/>
            <a:ext cx="343007" cy="219075"/>
          </a:xfrm>
          <a:custGeom>
            <a:avLst/>
            <a:gdLst>
              <a:gd name="connsiteX0" fmla="*/ 148697 w 343007"/>
              <a:gd name="connsiteY0" fmla="*/ 0 h 219075"/>
              <a:gd name="connsiteX1" fmla="*/ 139172 w 343007"/>
              <a:gd name="connsiteY1" fmla="*/ 1905 h 219075"/>
              <a:gd name="connsiteX2" fmla="*/ 110597 w 343007"/>
              <a:gd name="connsiteY2" fmla="*/ 3810 h 219075"/>
              <a:gd name="connsiteX3" fmla="*/ 99167 w 343007"/>
              <a:gd name="connsiteY3" fmla="*/ 11430 h 219075"/>
              <a:gd name="connsiteX4" fmla="*/ 93452 w 343007"/>
              <a:gd name="connsiteY4" fmla="*/ 15240 h 219075"/>
              <a:gd name="connsiteX5" fmla="*/ 70592 w 343007"/>
              <a:gd name="connsiteY5" fmla="*/ 17145 h 219075"/>
              <a:gd name="connsiteX6" fmla="*/ 59162 w 343007"/>
              <a:gd name="connsiteY6" fmla="*/ 20955 h 219075"/>
              <a:gd name="connsiteX7" fmla="*/ 53447 w 343007"/>
              <a:gd name="connsiteY7" fmla="*/ 22860 h 219075"/>
              <a:gd name="connsiteX8" fmla="*/ 43922 w 343007"/>
              <a:gd name="connsiteY8" fmla="*/ 24765 h 219075"/>
              <a:gd name="connsiteX9" fmla="*/ 32492 w 343007"/>
              <a:gd name="connsiteY9" fmla="*/ 28575 h 219075"/>
              <a:gd name="connsiteX10" fmla="*/ 26777 w 343007"/>
              <a:gd name="connsiteY10" fmla="*/ 32385 h 219075"/>
              <a:gd name="connsiteX11" fmla="*/ 15347 w 343007"/>
              <a:gd name="connsiteY11" fmla="*/ 36195 h 219075"/>
              <a:gd name="connsiteX12" fmla="*/ 3917 w 343007"/>
              <a:gd name="connsiteY12" fmla="*/ 43815 h 219075"/>
              <a:gd name="connsiteX13" fmla="*/ 107 w 343007"/>
              <a:gd name="connsiteY13" fmla="*/ 49530 h 219075"/>
              <a:gd name="connsiteX14" fmla="*/ 2012 w 343007"/>
              <a:gd name="connsiteY14" fmla="*/ 72390 h 219075"/>
              <a:gd name="connsiteX15" fmla="*/ 3917 w 343007"/>
              <a:gd name="connsiteY15" fmla="*/ 78105 h 219075"/>
              <a:gd name="connsiteX16" fmla="*/ 30587 w 343007"/>
              <a:gd name="connsiteY16" fmla="*/ 112395 h 219075"/>
              <a:gd name="connsiteX17" fmla="*/ 53447 w 343007"/>
              <a:gd name="connsiteY17" fmla="*/ 135255 h 219075"/>
              <a:gd name="connsiteX18" fmla="*/ 62972 w 343007"/>
              <a:gd name="connsiteY18" fmla="*/ 144780 h 219075"/>
              <a:gd name="connsiteX19" fmla="*/ 72497 w 343007"/>
              <a:gd name="connsiteY19" fmla="*/ 156210 h 219075"/>
              <a:gd name="connsiteX20" fmla="*/ 102977 w 343007"/>
              <a:gd name="connsiteY20" fmla="*/ 182880 h 219075"/>
              <a:gd name="connsiteX21" fmla="*/ 120122 w 343007"/>
              <a:gd name="connsiteY21" fmla="*/ 200025 h 219075"/>
              <a:gd name="connsiteX22" fmla="*/ 131552 w 343007"/>
              <a:gd name="connsiteY22" fmla="*/ 211455 h 219075"/>
              <a:gd name="connsiteX23" fmla="*/ 137267 w 343007"/>
              <a:gd name="connsiteY23" fmla="*/ 217170 h 219075"/>
              <a:gd name="connsiteX24" fmla="*/ 144887 w 343007"/>
              <a:gd name="connsiteY24" fmla="*/ 219075 h 219075"/>
              <a:gd name="connsiteX25" fmla="*/ 202037 w 343007"/>
              <a:gd name="connsiteY25" fmla="*/ 217170 h 219075"/>
              <a:gd name="connsiteX26" fmla="*/ 215372 w 343007"/>
              <a:gd name="connsiteY26" fmla="*/ 215265 h 219075"/>
              <a:gd name="connsiteX27" fmla="*/ 224897 w 343007"/>
              <a:gd name="connsiteY27" fmla="*/ 211455 h 219075"/>
              <a:gd name="connsiteX28" fmla="*/ 242042 w 343007"/>
              <a:gd name="connsiteY28" fmla="*/ 205740 h 219075"/>
              <a:gd name="connsiteX29" fmla="*/ 261092 w 343007"/>
              <a:gd name="connsiteY29" fmla="*/ 201930 h 219075"/>
              <a:gd name="connsiteX30" fmla="*/ 276332 w 343007"/>
              <a:gd name="connsiteY30" fmla="*/ 194310 h 219075"/>
              <a:gd name="connsiteX31" fmla="*/ 291572 w 343007"/>
              <a:gd name="connsiteY31" fmla="*/ 186690 h 219075"/>
              <a:gd name="connsiteX32" fmla="*/ 312527 w 343007"/>
              <a:gd name="connsiteY32" fmla="*/ 167640 h 219075"/>
              <a:gd name="connsiteX33" fmla="*/ 318242 w 343007"/>
              <a:gd name="connsiteY33" fmla="*/ 161925 h 219075"/>
              <a:gd name="connsiteX34" fmla="*/ 323957 w 343007"/>
              <a:gd name="connsiteY34" fmla="*/ 150495 h 219075"/>
              <a:gd name="connsiteX35" fmla="*/ 335387 w 343007"/>
              <a:gd name="connsiteY35" fmla="*/ 133350 h 219075"/>
              <a:gd name="connsiteX36" fmla="*/ 339197 w 343007"/>
              <a:gd name="connsiteY36" fmla="*/ 123825 h 219075"/>
              <a:gd name="connsiteX37" fmla="*/ 341102 w 343007"/>
              <a:gd name="connsiteY37" fmla="*/ 116205 h 219075"/>
              <a:gd name="connsiteX38" fmla="*/ 343007 w 343007"/>
              <a:gd name="connsiteY38" fmla="*/ 110490 h 219075"/>
              <a:gd name="connsiteX39" fmla="*/ 339197 w 343007"/>
              <a:gd name="connsiteY39" fmla="*/ 93345 h 219075"/>
              <a:gd name="connsiteX40" fmla="*/ 337292 w 343007"/>
              <a:gd name="connsiteY40" fmla="*/ 85725 h 219075"/>
              <a:gd name="connsiteX41" fmla="*/ 308717 w 343007"/>
              <a:gd name="connsiteY41" fmla="*/ 53340 h 219075"/>
              <a:gd name="connsiteX42" fmla="*/ 280142 w 343007"/>
              <a:gd name="connsiteY42" fmla="*/ 34290 h 219075"/>
              <a:gd name="connsiteX43" fmla="*/ 261092 w 343007"/>
              <a:gd name="connsiteY43" fmla="*/ 24765 h 219075"/>
              <a:gd name="connsiteX44" fmla="*/ 247757 w 343007"/>
              <a:gd name="connsiteY44" fmla="*/ 22860 h 219075"/>
              <a:gd name="connsiteX45" fmla="*/ 228707 w 343007"/>
              <a:gd name="connsiteY45" fmla="*/ 15240 h 219075"/>
              <a:gd name="connsiteX46" fmla="*/ 219182 w 343007"/>
              <a:gd name="connsiteY46" fmla="*/ 13335 h 219075"/>
              <a:gd name="connsiteX47" fmla="*/ 171557 w 343007"/>
              <a:gd name="connsiteY47" fmla="*/ 9525 h 219075"/>
              <a:gd name="connsiteX48" fmla="*/ 160127 w 343007"/>
              <a:gd name="connsiteY48" fmla="*/ 5715 h 219075"/>
              <a:gd name="connsiteX49" fmla="*/ 148697 w 343007"/>
              <a:gd name="connsiteY49"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43007" h="219075">
                <a:moveTo>
                  <a:pt x="148697" y="0"/>
                </a:moveTo>
                <a:cubicBezTo>
                  <a:pt x="145522" y="635"/>
                  <a:pt x="142394" y="1583"/>
                  <a:pt x="139172" y="1905"/>
                </a:cubicBezTo>
                <a:cubicBezTo>
                  <a:pt x="129673" y="2855"/>
                  <a:pt x="119884" y="1599"/>
                  <a:pt x="110597" y="3810"/>
                </a:cubicBezTo>
                <a:cubicBezTo>
                  <a:pt x="106142" y="4871"/>
                  <a:pt x="102977" y="8890"/>
                  <a:pt x="99167" y="11430"/>
                </a:cubicBezTo>
                <a:cubicBezTo>
                  <a:pt x="97262" y="12700"/>
                  <a:pt x="95734" y="15050"/>
                  <a:pt x="93452" y="15240"/>
                </a:cubicBezTo>
                <a:lnTo>
                  <a:pt x="70592" y="17145"/>
                </a:lnTo>
                <a:lnTo>
                  <a:pt x="59162" y="20955"/>
                </a:lnTo>
                <a:cubicBezTo>
                  <a:pt x="57257" y="21590"/>
                  <a:pt x="55416" y="22466"/>
                  <a:pt x="53447" y="22860"/>
                </a:cubicBezTo>
                <a:cubicBezTo>
                  <a:pt x="50272" y="23495"/>
                  <a:pt x="47046" y="23913"/>
                  <a:pt x="43922" y="24765"/>
                </a:cubicBezTo>
                <a:cubicBezTo>
                  <a:pt x="40047" y="25822"/>
                  <a:pt x="35834" y="26347"/>
                  <a:pt x="32492" y="28575"/>
                </a:cubicBezTo>
                <a:cubicBezTo>
                  <a:pt x="30587" y="29845"/>
                  <a:pt x="28869" y="31455"/>
                  <a:pt x="26777" y="32385"/>
                </a:cubicBezTo>
                <a:cubicBezTo>
                  <a:pt x="23107" y="34016"/>
                  <a:pt x="18689" y="33967"/>
                  <a:pt x="15347" y="36195"/>
                </a:cubicBezTo>
                <a:lnTo>
                  <a:pt x="3917" y="43815"/>
                </a:lnTo>
                <a:cubicBezTo>
                  <a:pt x="2647" y="45720"/>
                  <a:pt x="259" y="47246"/>
                  <a:pt x="107" y="49530"/>
                </a:cubicBezTo>
                <a:cubicBezTo>
                  <a:pt x="-402" y="57159"/>
                  <a:pt x="1001" y="64811"/>
                  <a:pt x="2012" y="72390"/>
                </a:cubicBezTo>
                <a:cubicBezTo>
                  <a:pt x="2277" y="74380"/>
                  <a:pt x="2942" y="76350"/>
                  <a:pt x="3917" y="78105"/>
                </a:cubicBezTo>
                <a:cubicBezTo>
                  <a:pt x="11503" y="91759"/>
                  <a:pt x="20598" y="99077"/>
                  <a:pt x="30587" y="112395"/>
                </a:cubicBezTo>
                <a:cubicBezTo>
                  <a:pt x="44764" y="131298"/>
                  <a:pt x="36733" y="124113"/>
                  <a:pt x="53447" y="135255"/>
                </a:cubicBezTo>
                <a:cubicBezTo>
                  <a:pt x="63607" y="150495"/>
                  <a:pt x="50272" y="132080"/>
                  <a:pt x="62972" y="144780"/>
                </a:cubicBezTo>
                <a:cubicBezTo>
                  <a:pt x="66479" y="148287"/>
                  <a:pt x="68906" y="152790"/>
                  <a:pt x="72497" y="156210"/>
                </a:cubicBezTo>
                <a:cubicBezTo>
                  <a:pt x="82273" y="165521"/>
                  <a:pt x="93431" y="173334"/>
                  <a:pt x="102977" y="182880"/>
                </a:cubicBezTo>
                <a:cubicBezTo>
                  <a:pt x="108692" y="188595"/>
                  <a:pt x="115273" y="193559"/>
                  <a:pt x="120122" y="200025"/>
                </a:cubicBezTo>
                <a:cubicBezTo>
                  <a:pt x="131074" y="214627"/>
                  <a:pt x="120410" y="202170"/>
                  <a:pt x="131552" y="211455"/>
                </a:cubicBezTo>
                <a:cubicBezTo>
                  <a:pt x="133622" y="213180"/>
                  <a:pt x="134928" y="215833"/>
                  <a:pt x="137267" y="217170"/>
                </a:cubicBezTo>
                <a:cubicBezTo>
                  <a:pt x="139540" y="218469"/>
                  <a:pt x="142347" y="218440"/>
                  <a:pt x="144887" y="219075"/>
                </a:cubicBezTo>
                <a:cubicBezTo>
                  <a:pt x="163937" y="218440"/>
                  <a:pt x="183004" y="218199"/>
                  <a:pt x="202037" y="217170"/>
                </a:cubicBezTo>
                <a:cubicBezTo>
                  <a:pt x="206521" y="216928"/>
                  <a:pt x="211016" y="216354"/>
                  <a:pt x="215372" y="215265"/>
                </a:cubicBezTo>
                <a:cubicBezTo>
                  <a:pt x="218689" y="214436"/>
                  <a:pt x="221677" y="212605"/>
                  <a:pt x="224897" y="211455"/>
                </a:cubicBezTo>
                <a:cubicBezTo>
                  <a:pt x="230570" y="209429"/>
                  <a:pt x="236216" y="207273"/>
                  <a:pt x="242042" y="205740"/>
                </a:cubicBezTo>
                <a:cubicBezTo>
                  <a:pt x="248305" y="204092"/>
                  <a:pt x="254742" y="203200"/>
                  <a:pt x="261092" y="201930"/>
                </a:cubicBezTo>
                <a:cubicBezTo>
                  <a:pt x="274333" y="193103"/>
                  <a:pt x="257691" y="203631"/>
                  <a:pt x="276332" y="194310"/>
                </a:cubicBezTo>
                <a:cubicBezTo>
                  <a:pt x="294327" y="185312"/>
                  <a:pt x="278685" y="190986"/>
                  <a:pt x="291572" y="186690"/>
                </a:cubicBezTo>
                <a:lnTo>
                  <a:pt x="312527" y="167640"/>
                </a:lnTo>
                <a:cubicBezTo>
                  <a:pt x="314501" y="165807"/>
                  <a:pt x="316748" y="164167"/>
                  <a:pt x="318242" y="161925"/>
                </a:cubicBezTo>
                <a:cubicBezTo>
                  <a:pt x="320605" y="158381"/>
                  <a:pt x="321765" y="154148"/>
                  <a:pt x="323957" y="150495"/>
                </a:cubicBezTo>
                <a:cubicBezTo>
                  <a:pt x="327491" y="144605"/>
                  <a:pt x="332836" y="139727"/>
                  <a:pt x="335387" y="133350"/>
                </a:cubicBezTo>
                <a:cubicBezTo>
                  <a:pt x="336657" y="130175"/>
                  <a:pt x="338116" y="127069"/>
                  <a:pt x="339197" y="123825"/>
                </a:cubicBezTo>
                <a:cubicBezTo>
                  <a:pt x="340025" y="121341"/>
                  <a:pt x="340383" y="118722"/>
                  <a:pt x="341102" y="116205"/>
                </a:cubicBezTo>
                <a:cubicBezTo>
                  <a:pt x="341654" y="114274"/>
                  <a:pt x="342372" y="112395"/>
                  <a:pt x="343007" y="110490"/>
                </a:cubicBezTo>
                <a:cubicBezTo>
                  <a:pt x="341737" y="104775"/>
                  <a:pt x="340513" y="99049"/>
                  <a:pt x="339197" y="93345"/>
                </a:cubicBezTo>
                <a:cubicBezTo>
                  <a:pt x="338608" y="90794"/>
                  <a:pt x="338680" y="87945"/>
                  <a:pt x="337292" y="85725"/>
                </a:cubicBezTo>
                <a:cubicBezTo>
                  <a:pt x="328069" y="70967"/>
                  <a:pt x="321790" y="62678"/>
                  <a:pt x="308717" y="53340"/>
                </a:cubicBezTo>
                <a:cubicBezTo>
                  <a:pt x="299402" y="46686"/>
                  <a:pt x="289740" y="40529"/>
                  <a:pt x="280142" y="34290"/>
                </a:cubicBezTo>
                <a:cubicBezTo>
                  <a:pt x="274505" y="30626"/>
                  <a:pt x="267756" y="26431"/>
                  <a:pt x="261092" y="24765"/>
                </a:cubicBezTo>
                <a:cubicBezTo>
                  <a:pt x="256736" y="23676"/>
                  <a:pt x="252202" y="23495"/>
                  <a:pt x="247757" y="22860"/>
                </a:cubicBezTo>
                <a:cubicBezTo>
                  <a:pt x="240984" y="19473"/>
                  <a:pt x="236554" y="16809"/>
                  <a:pt x="228707" y="15240"/>
                </a:cubicBezTo>
                <a:cubicBezTo>
                  <a:pt x="225532" y="14605"/>
                  <a:pt x="222391" y="13763"/>
                  <a:pt x="219182" y="13335"/>
                </a:cubicBezTo>
                <a:cubicBezTo>
                  <a:pt x="204908" y="11432"/>
                  <a:pt x="185147" y="10431"/>
                  <a:pt x="171557" y="9525"/>
                </a:cubicBezTo>
                <a:cubicBezTo>
                  <a:pt x="167747" y="8255"/>
                  <a:pt x="164023" y="6689"/>
                  <a:pt x="160127" y="5715"/>
                </a:cubicBezTo>
                <a:lnTo>
                  <a:pt x="14869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1" name="内容占位符 2">
            <a:extLst>
              <a:ext uri="{FF2B5EF4-FFF2-40B4-BE49-F238E27FC236}">
                <a16:creationId xmlns:a16="http://schemas.microsoft.com/office/drawing/2014/main" id="{62FD492B-C3A1-489C-9AA4-584B62D70C63}"/>
              </a:ext>
            </a:extLst>
          </p:cNvPr>
          <p:cNvSpPr>
            <a:spLocks noGrp="1"/>
          </p:cNvSpPr>
          <p:nvPr>
            <p:ph idx="1"/>
          </p:nvPr>
        </p:nvSpPr>
        <p:spPr>
          <a:xfrm>
            <a:off x="355600" y="2217150"/>
            <a:ext cx="5201920" cy="5309774"/>
          </a:xfrm>
        </p:spPr>
        <p:txBody>
          <a:bodyPr anchor="t">
            <a:norm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What’s new?</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Unlike conventional math modelling, </a:t>
            </a:r>
            <a:r>
              <a:rPr lang="en-US" altLang="zh-CN" sz="1800" b="1" dirty="0">
                <a:latin typeface="Times New Roman" panose="02020603050405020304" pitchFamily="18" charset="0"/>
                <a:ea typeface="+mj-ea"/>
                <a:cs typeface="Times New Roman" panose="02020603050405020304" pitchFamily="18" charset="0"/>
              </a:rPr>
              <a:t>mathematical analyses </a:t>
            </a:r>
            <a:r>
              <a:rPr lang="en-US" altLang="zh-CN" sz="1800" dirty="0">
                <a:latin typeface="Times New Roman" panose="02020603050405020304" pitchFamily="18" charset="0"/>
                <a:ea typeface="+mj-ea"/>
                <a:cs typeface="Times New Roman" panose="02020603050405020304" pitchFamily="18" charset="0"/>
              </a:rPr>
              <a:t>are included in our model.</a:t>
            </a:r>
          </a:p>
          <a:p>
            <a:pPr lvl="1" defTabSz="914400">
              <a:spcBef>
                <a:spcPts val="0"/>
              </a:spcBef>
              <a:spcAft>
                <a:spcPts val="0"/>
              </a:spcAft>
              <a:buClrTx/>
              <a:buFont typeface="Wingdings" panose="05000000000000000000" pitchFamily="2" charset="2"/>
              <a:buChar char="p"/>
              <a:defRPr/>
            </a:pPr>
            <a:r>
              <a:rPr kumimoji="0" lang="en-US" altLang="zh-CN" sz="180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This added part is</a:t>
            </a:r>
            <a:r>
              <a:rPr kumimoji="0" lang="en-US" altLang="zh-CN" sz="1800" i="0" u="none" strike="noStrike" kern="1200" cap="none" spc="0" normalizeH="0" noProof="0" dirty="0">
                <a:ln>
                  <a:noFill/>
                </a:ln>
                <a:effectLst/>
                <a:uLnTx/>
                <a:uFillTx/>
                <a:latin typeface="Times New Roman" panose="02020603050405020304" pitchFamily="18" charset="0"/>
                <a:ea typeface="+mj-ea"/>
                <a:cs typeface="Times New Roman" panose="02020603050405020304" pitchFamily="18" charset="0"/>
              </a:rPr>
              <a:t> mostly theoretical</a:t>
            </a:r>
          </a:p>
          <a:p>
            <a:pPr defTabSz="914400">
              <a:spcBef>
                <a:spcPts val="0"/>
              </a:spcBef>
              <a:spcAft>
                <a:spcPts val="0"/>
              </a:spcAft>
              <a:buClrTx/>
              <a:buFont typeface="Wingdings" panose="05000000000000000000" pitchFamily="2" charset="2"/>
              <a:buChar char="p"/>
              <a:defRPr/>
            </a:pPr>
            <a:r>
              <a:rPr lang="en-US" altLang="zh-CN" b="1" baseline="0" dirty="0">
                <a:solidFill>
                  <a:srgbClr val="12008A"/>
                </a:solidFill>
                <a:latin typeface="Times New Roman" panose="02020603050405020304" pitchFamily="18" charset="0"/>
                <a:ea typeface="+mj-ea"/>
                <a:cs typeface="Times New Roman" panose="02020603050405020304" pitchFamily="18" charset="0"/>
              </a:rPr>
              <a:t>What</a:t>
            </a:r>
            <a:r>
              <a:rPr lang="en-US" altLang="zh-CN" b="1" dirty="0">
                <a:solidFill>
                  <a:srgbClr val="12008A"/>
                </a:solidFill>
                <a:latin typeface="Times New Roman" panose="02020603050405020304" pitchFamily="18" charset="0"/>
                <a:ea typeface="+mj-ea"/>
                <a:cs typeface="Times New Roman" panose="02020603050405020304" pitchFamily="18" charset="0"/>
              </a:rPr>
              <a:t> for?</a:t>
            </a:r>
          </a:p>
          <a:p>
            <a:pPr marL="800100" lvl="1" indent="-342900" defTabSz="914400">
              <a:spcBef>
                <a:spcPts val="0"/>
              </a:spcBef>
              <a:spcAft>
                <a:spcPts val="0"/>
              </a:spcAft>
              <a:buClrTx/>
              <a:buFont typeface="+mj-lt"/>
              <a:buAutoNum type="arabicPeriod"/>
              <a:defRPr/>
            </a:pPr>
            <a:r>
              <a:rPr lang="en-US" altLang="zh-CN" sz="1800" b="1" dirty="0">
                <a:latin typeface="Times New Roman" panose="02020603050405020304" pitchFamily="18" charset="0"/>
                <a:ea typeface="+mj-ea"/>
                <a:cs typeface="Times New Roman" panose="02020603050405020304" pitchFamily="18" charset="0"/>
              </a:rPr>
              <a:t>It makes our logic more coherent, providing stout justifications for the </a:t>
            </a:r>
            <a:r>
              <a:rPr lang="en-US" altLang="zh-CN" sz="1800" b="1" i="1" dirty="0">
                <a:latin typeface="Times New Roman" panose="02020603050405020304" pitchFamily="18" charset="0"/>
                <a:ea typeface="+mj-ea"/>
                <a:cs typeface="Times New Roman" panose="02020603050405020304" pitchFamily="18" charset="0"/>
              </a:rPr>
              <a:t>intuitive</a:t>
            </a:r>
            <a:r>
              <a:rPr lang="en-US" altLang="zh-CN" sz="1800" b="1" dirty="0">
                <a:latin typeface="Times New Roman" panose="02020603050405020304" pitchFamily="18" charset="0"/>
                <a:ea typeface="+mj-ea"/>
                <a:cs typeface="Times New Roman" panose="02020603050405020304" pitchFamily="18" charset="0"/>
              </a:rPr>
              <a:t> </a:t>
            </a:r>
            <a:r>
              <a:rPr lang="en-US" altLang="zh-CN" sz="1800" b="1" dirty="0">
                <a:solidFill>
                  <a:srgbClr val="12008A"/>
                </a:solidFill>
                <a:latin typeface="Times New Roman" panose="02020603050405020304" pitchFamily="18" charset="0"/>
                <a:ea typeface="+mj-ea"/>
                <a:cs typeface="Times New Roman" panose="02020603050405020304" pitchFamily="18" charset="0"/>
              </a:rPr>
              <a:t>notions</a:t>
            </a:r>
            <a:r>
              <a:rPr lang="en-US" altLang="zh-CN" sz="1800" b="1" dirty="0">
                <a:latin typeface="Times New Roman" panose="02020603050405020304" pitchFamily="18" charset="0"/>
                <a:ea typeface="+mj-ea"/>
                <a:cs typeface="Times New Roman" panose="02020603050405020304" pitchFamily="18" charset="0"/>
              </a:rPr>
              <a:t> &amp; </a:t>
            </a:r>
            <a:r>
              <a:rPr lang="en-US" altLang="zh-CN" sz="1800" b="1" dirty="0">
                <a:solidFill>
                  <a:srgbClr val="12008A"/>
                </a:solidFill>
                <a:latin typeface="Times New Roman" panose="02020603050405020304" pitchFamily="18" charset="0"/>
                <a:ea typeface="+mj-ea"/>
                <a:cs typeface="Times New Roman" panose="02020603050405020304" pitchFamily="18" charset="0"/>
              </a:rPr>
              <a:t>concepts</a:t>
            </a:r>
            <a:r>
              <a:rPr lang="en-US" altLang="zh-CN" sz="1800" b="1" dirty="0">
                <a:latin typeface="Times New Roman" panose="02020603050405020304" pitchFamily="18" charset="0"/>
                <a:ea typeface="+mj-ea"/>
                <a:cs typeface="Times New Roman" panose="02020603050405020304" pitchFamily="18" charset="0"/>
              </a:rPr>
              <a:t> raised in our model, as well as </a:t>
            </a:r>
            <a:r>
              <a:rPr lang="en-US" altLang="zh-CN" sz="1800" b="1" dirty="0">
                <a:solidFill>
                  <a:srgbClr val="12008A"/>
                </a:solidFill>
                <a:latin typeface="Times New Roman" panose="02020603050405020304" pitchFamily="18" charset="0"/>
                <a:ea typeface="+mj-ea"/>
                <a:cs typeface="Times New Roman" panose="02020603050405020304" pitchFamily="18" charset="0"/>
              </a:rPr>
              <a:t>the results</a:t>
            </a:r>
            <a:r>
              <a:rPr lang="en-US" altLang="zh-CN" sz="1800" b="1" dirty="0">
                <a:latin typeface="Times New Roman" panose="02020603050405020304" pitchFamily="18" charset="0"/>
                <a:ea typeface="+mj-ea"/>
                <a:cs typeface="Times New Roman" panose="02020603050405020304" pitchFamily="18" charset="0"/>
              </a:rPr>
              <a:t>.</a:t>
            </a:r>
          </a:p>
          <a:p>
            <a:pPr marL="800100" lvl="1" indent="-342900" defTabSz="914400">
              <a:spcBef>
                <a:spcPts val="0"/>
              </a:spcBef>
              <a:spcAft>
                <a:spcPts val="0"/>
              </a:spcAft>
              <a:buClrTx/>
              <a:buFont typeface="+mj-lt"/>
              <a:buAutoNum type="arabicPeriod"/>
              <a:defRPr/>
            </a:pPr>
            <a:r>
              <a:rPr lang="en-US" altLang="zh-CN" sz="1800" b="1" dirty="0">
                <a:latin typeface="Times New Roman" panose="02020603050405020304" pitchFamily="18" charset="0"/>
                <a:ea typeface="+mj-ea"/>
                <a:cs typeface="Times New Roman" panose="02020603050405020304" pitchFamily="18" charset="0"/>
              </a:rPr>
              <a:t>It significantly simplifies tedious calculations, especially during optimization.</a:t>
            </a:r>
          </a:p>
          <a:p>
            <a:pPr marL="800100" lvl="1" indent="-342900" defTabSz="914400">
              <a:spcBef>
                <a:spcPts val="0"/>
              </a:spcBef>
              <a:spcAft>
                <a:spcPts val="0"/>
              </a:spcAft>
              <a:buClrTx/>
              <a:buFont typeface="+mj-lt"/>
              <a:buAutoNum type="arabicPeriod"/>
              <a:defRPr/>
            </a:pPr>
            <a:r>
              <a:rPr lang="en-US" altLang="zh-CN" sz="1800" b="1" dirty="0">
                <a:latin typeface="Times New Roman" panose="02020603050405020304" pitchFamily="18" charset="0"/>
                <a:ea typeface="+mj-ea"/>
                <a:cs typeface="Times New Roman" panose="02020603050405020304" pitchFamily="18" charset="0"/>
              </a:rPr>
              <a:t>It provides plausible strict mathematical explanations for our results.</a:t>
            </a:r>
          </a:p>
          <a:p>
            <a:pPr marL="800100" lvl="1" indent="-342900" defTabSz="914400">
              <a:spcBef>
                <a:spcPts val="0"/>
              </a:spcBef>
              <a:spcAft>
                <a:spcPts val="0"/>
              </a:spcAft>
              <a:buClrTx/>
              <a:buFont typeface="+mj-lt"/>
              <a:buAutoNum type="arabicPeriod"/>
              <a:defRPr/>
            </a:pPr>
            <a:endParaRPr lang="en-US" altLang="zh-CN" sz="1800" b="1" dirty="0">
              <a:latin typeface="Times New Roman" panose="02020603050405020304" pitchFamily="18" charset="0"/>
              <a:ea typeface="+mj-ea"/>
              <a:cs typeface="Times New Roman" panose="02020603050405020304" pitchFamily="18" charset="0"/>
            </a:endParaRPr>
          </a:p>
        </p:txBody>
      </p:sp>
      <p:grpSp>
        <p:nvGrpSpPr>
          <p:cNvPr id="23" name="组合 22"/>
          <p:cNvGrpSpPr/>
          <p:nvPr/>
        </p:nvGrpSpPr>
        <p:grpSpPr>
          <a:xfrm>
            <a:off x="5472426" y="2484658"/>
            <a:ext cx="6124915" cy="3605808"/>
            <a:chOff x="361946" y="2687858"/>
            <a:chExt cx="6124915" cy="3605808"/>
          </a:xfrm>
        </p:grpSpPr>
        <p:sp>
          <p:nvSpPr>
            <p:cNvPr id="24" name="文本框 23"/>
            <p:cNvSpPr txBox="1"/>
            <p:nvPr/>
          </p:nvSpPr>
          <p:spPr>
            <a:xfrm>
              <a:off x="1857366" y="5985889"/>
              <a:ext cx="3134074" cy="307777"/>
            </a:xfrm>
            <a:prstGeom prst="rect">
              <a:avLst/>
            </a:prstGeom>
            <a:noFill/>
          </p:spPr>
          <p:txBody>
            <a:bodyPr wrap="square" rtlCol="0">
              <a:spAutoFit/>
            </a:bodyPr>
            <a:lstStyle/>
            <a:p>
              <a:pPr algn="ctr"/>
              <a:r>
                <a:rPr lang="en-US" altLang="zh-CN" sz="1400" b="1" dirty="0">
                  <a:solidFill>
                    <a:srgbClr val="0F007B"/>
                  </a:solidFill>
                </a:rPr>
                <a:t>Fig. The structure of our model</a:t>
              </a:r>
              <a:endParaRPr lang="zh-CN" altLang="en-US" sz="1400" b="1" dirty="0">
                <a:solidFill>
                  <a:srgbClr val="0F007B"/>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61946" y="2687858"/>
              <a:ext cx="6124915" cy="3141908"/>
            </a:xfrm>
            <a:custGeom>
              <a:avLst/>
              <a:gdLst>
                <a:gd name="connsiteX0" fmla="*/ 0 w 6124915"/>
                <a:gd name="connsiteY0" fmla="*/ 0 h 3141908"/>
                <a:gd name="connsiteX1" fmla="*/ 2223068 w 6124915"/>
                <a:gd name="connsiteY1" fmla="*/ 0 h 3141908"/>
                <a:gd name="connsiteX2" fmla="*/ 2198899 w 6124915"/>
                <a:gd name="connsiteY2" fmla="*/ 24169 h 3141908"/>
                <a:gd name="connsiteX3" fmla="*/ 2176039 w 6124915"/>
                <a:gd name="connsiteY3" fmla="*/ 54649 h 3141908"/>
                <a:gd name="connsiteX4" fmla="*/ 2153179 w 6124915"/>
                <a:gd name="connsiteY4" fmla="*/ 207049 h 3141908"/>
                <a:gd name="connsiteX5" fmla="*/ 2145559 w 6124915"/>
                <a:gd name="connsiteY5" fmla="*/ 237529 h 3141908"/>
                <a:gd name="connsiteX6" fmla="*/ 2130319 w 6124915"/>
                <a:gd name="connsiteY6" fmla="*/ 283249 h 3141908"/>
                <a:gd name="connsiteX7" fmla="*/ 2137939 w 6124915"/>
                <a:gd name="connsiteY7" fmla="*/ 443269 h 3141908"/>
                <a:gd name="connsiteX8" fmla="*/ 2145559 w 6124915"/>
                <a:gd name="connsiteY8" fmla="*/ 549949 h 3141908"/>
                <a:gd name="connsiteX9" fmla="*/ 2153179 w 6124915"/>
                <a:gd name="connsiteY9" fmla="*/ 588049 h 3141908"/>
                <a:gd name="connsiteX10" fmla="*/ 2176039 w 6124915"/>
                <a:gd name="connsiteY10" fmla="*/ 618529 h 3141908"/>
                <a:gd name="connsiteX11" fmla="*/ 2183659 w 6124915"/>
                <a:gd name="connsiteY11" fmla="*/ 641389 h 3141908"/>
                <a:gd name="connsiteX12" fmla="*/ 2229379 w 6124915"/>
                <a:gd name="connsiteY12" fmla="*/ 702349 h 3141908"/>
                <a:gd name="connsiteX13" fmla="*/ 2244923 w 6124915"/>
                <a:gd name="connsiteY13" fmla="*/ 732339 h 3141908"/>
                <a:gd name="connsiteX14" fmla="*/ 2244377 w 6124915"/>
                <a:gd name="connsiteY14" fmla="*/ 732155 h 3141908"/>
                <a:gd name="connsiteX15" fmla="*/ 2240351 w 6124915"/>
                <a:gd name="connsiteY15" fmla="*/ 727286 h 3141908"/>
                <a:gd name="connsiteX16" fmla="*/ 2243450 w 6124915"/>
                <a:gd name="connsiteY16" fmla="*/ 731843 h 3141908"/>
                <a:gd name="connsiteX17" fmla="*/ 2244377 w 6124915"/>
                <a:gd name="connsiteY17" fmla="*/ 732155 h 3141908"/>
                <a:gd name="connsiteX18" fmla="*/ 2246061 w 6124915"/>
                <a:gd name="connsiteY18" fmla="*/ 734192 h 3141908"/>
                <a:gd name="connsiteX19" fmla="*/ 2290339 w 6124915"/>
                <a:gd name="connsiteY19" fmla="*/ 793789 h 3141908"/>
                <a:gd name="connsiteX20" fmla="*/ 2305579 w 6124915"/>
                <a:gd name="connsiteY20" fmla="*/ 816649 h 3141908"/>
                <a:gd name="connsiteX21" fmla="*/ 2358919 w 6124915"/>
                <a:gd name="connsiteY21" fmla="*/ 869989 h 3141908"/>
                <a:gd name="connsiteX22" fmla="*/ 2389399 w 6124915"/>
                <a:gd name="connsiteY22" fmla="*/ 900469 h 3141908"/>
                <a:gd name="connsiteX23" fmla="*/ 2419879 w 6124915"/>
                <a:gd name="connsiteY23" fmla="*/ 930949 h 3141908"/>
                <a:gd name="connsiteX24" fmla="*/ 2450359 w 6124915"/>
                <a:gd name="connsiteY24" fmla="*/ 946189 h 3141908"/>
                <a:gd name="connsiteX25" fmla="*/ 2473219 w 6124915"/>
                <a:gd name="connsiteY25" fmla="*/ 961429 h 3141908"/>
                <a:gd name="connsiteX26" fmla="*/ 2496079 w 6124915"/>
                <a:gd name="connsiteY26" fmla="*/ 969049 h 3141908"/>
                <a:gd name="connsiteX27" fmla="*/ 2541799 w 6124915"/>
                <a:gd name="connsiteY27" fmla="*/ 999529 h 3141908"/>
                <a:gd name="connsiteX28" fmla="*/ 2595139 w 6124915"/>
                <a:gd name="connsiteY28" fmla="*/ 1037629 h 3141908"/>
                <a:gd name="connsiteX29" fmla="*/ 2640859 w 6124915"/>
                <a:gd name="connsiteY29" fmla="*/ 1060489 h 3141908"/>
                <a:gd name="connsiteX30" fmla="*/ 2678959 w 6124915"/>
                <a:gd name="connsiteY30" fmla="*/ 1075729 h 3141908"/>
                <a:gd name="connsiteX31" fmla="*/ 2701819 w 6124915"/>
                <a:gd name="connsiteY31" fmla="*/ 1090969 h 3141908"/>
                <a:gd name="connsiteX32" fmla="*/ 2823739 w 6124915"/>
                <a:gd name="connsiteY32" fmla="*/ 1151929 h 3141908"/>
                <a:gd name="connsiteX33" fmla="*/ 2877079 w 6124915"/>
                <a:gd name="connsiteY33" fmla="*/ 1174789 h 3141908"/>
                <a:gd name="connsiteX34" fmla="*/ 2899939 w 6124915"/>
                <a:gd name="connsiteY34" fmla="*/ 1182409 h 3141908"/>
                <a:gd name="connsiteX35" fmla="*/ 2938039 w 6124915"/>
                <a:gd name="connsiteY35" fmla="*/ 1197649 h 3141908"/>
                <a:gd name="connsiteX36" fmla="*/ 2968519 w 6124915"/>
                <a:gd name="connsiteY36" fmla="*/ 1212889 h 3141908"/>
                <a:gd name="connsiteX37" fmla="*/ 3059959 w 6124915"/>
                <a:gd name="connsiteY37" fmla="*/ 1243369 h 3141908"/>
                <a:gd name="connsiteX38" fmla="*/ 3120919 w 6124915"/>
                <a:gd name="connsiteY38" fmla="*/ 1266229 h 3141908"/>
                <a:gd name="connsiteX39" fmla="*/ 3181879 w 6124915"/>
                <a:gd name="connsiteY39" fmla="*/ 1281469 h 3141908"/>
                <a:gd name="connsiteX40" fmla="*/ 3341899 w 6124915"/>
                <a:gd name="connsiteY40" fmla="*/ 1296709 h 3141908"/>
                <a:gd name="connsiteX41" fmla="*/ 3425719 w 6124915"/>
                <a:gd name="connsiteY41" fmla="*/ 1311949 h 3141908"/>
                <a:gd name="connsiteX42" fmla="*/ 3555259 w 6124915"/>
                <a:gd name="connsiteY42" fmla="*/ 1334809 h 3141908"/>
                <a:gd name="connsiteX43" fmla="*/ 3844819 w 6124915"/>
                <a:gd name="connsiteY43" fmla="*/ 1311949 h 3141908"/>
                <a:gd name="connsiteX44" fmla="*/ 3867679 w 6124915"/>
                <a:gd name="connsiteY44" fmla="*/ 1304329 h 3141908"/>
                <a:gd name="connsiteX45" fmla="*/ 3989599 w 6124915"/>
                <a:gd name="connsiteY45" fmla="*/ 1243369 h 3141908"/>
                <a:gd name="connsiteX46" fmla="*/ 4050559 w 6124915"/>
                <a:gd name="connsiteY46" fmla="*/ 1212889 h 3141908"/>
                <a:gd name="connsiteX47" fmla="*/ 4134379 w 6124915"/>
                <a:gd name="connsiteY47" fmla="*/ 1174789 h 3141908"/>
                <a:gd name="connsiteX48" fmla="*/ 4164859 w 6124915"/>
                <a:gd name="connsiteY48" fmla="*/ 1167169 h 3141908"/>
                <a:gd name="connsiteX49" fmla="*/ 4309639 w 6124915"/>
                <a:gd name="connsiteY49" fmla="*/ 1090969 h 3141908"/>
                <a:gd name="connsiteX50" fmla="*/ 4416319 w 6124915"/>
                <a:gd name="connsiteY50" fmla="*/ 1030009 h 3141908"/>
                <a:gd name="connsiteX51" fmla="*/ 4469659 w 6124915"/>
                <a:gd name="connsiteY51" fmla="*/ 1022389 h 3141908"/>
                <a:gd name="connsiteX52" fmla="*/ 4501889 w 6124915"/>
                <a:gd name="connsiteY52" fmla="*/ 1016350 h 3141908"/>
                <a:gd name="connsiteX53" fmla="*/ 4506753 w 6124915"/>
                <a:gd name="connsiteY53" fmla="*/ 1014647 h 3141908"/>
                <a:gd name="connsiteX54" fmla="*/ 4509696 w 6124915"/>
                <a:gd name="connsiteY54" fmla="*/ 1014686 h 3141908"/>
                <a:gd name="connsiteX55" fmla="*/ 4683019 w 6124915"/>
                <a:gd name="connsiteY55" fmla="*/ 1007149 h 3141908"/>
                <a:gd name="connsiteX56" fmla="*/ 4919239 w 6124915"/>
                <a:gd name="connsiteY56" fmla="*/ 991909 h 3141908"/>
                <a:gd name="connsiteX57" fmla="*/ 5140219 w 6124915"/>
                <a:gd name="connsiteY57" fmla="*/ 1007149 h 3141908"/>
                <a:gd name="connsiteX58" fmla="*/ 5239279 w 6124915"/>
                <a:gd name="connsiteY58" fmla="*/ 1022389 h 3141908"/>
                <a:gd name="connsiteX59" fmla="*/ 5292619 w 6124915"/>
                <a:gd name="connsiteY59" fmla="*/ 1037629 h 3141908"/>
                <a:gd name="connsiteX60" fmla="*/ 5330719 w 6124915"/>
                <a:gd name="connsiteY60" fmla="*/ 1045249 h 3141908"/>
                <a:gd name="connsiteX61" fmla="*/ 5475499 w 6124915"/>
                <a:gd name="connsiteY61" fmla="*/ 1060489 h 3141908"/>
                <a:gd name="connsiteX62" fmla="*/ 5544079 w 6124915"/>
                <a:gd name="connsiteY62" fmla="*/ 1075729 h 3141908"/>
                <a:gd name="connsiteX63" fmla="*/ 5566939 w 6124915"/>
                <a:gd name="connsiteY63" fmla="*/ 1083349 h 3141908"/>
                <a:gd name="connsiteX64" fmla="*/ 5612659 w 6124915"/>
                <a:gd name="connsiteY64" fmla="*/ 1090969 h 3141908"/>
                <a:gd name="connsiteX65" fmla="*/ 5665999 w 6124915"/>
                <a:gd name="connsiteY65" fmla="*/ 1106209 h 3141908"/>
                <a:gd name="connsiteX66" fmla="*/ 5757439 w 6124915"/>
                <a:gd name="connsiteY66" fmla="*/ 1121449 h 3141908"/>
                <a:gd name="connsiteX67" fmla="*/ 5826019 w 6124915"/>
                <a:gd name="connsiteY67" fmla="*/ 1144309 h 3141908"/>
                <a:gd name="connsiteX68" fmla="*/ 5879359 w 6124915"/>
                <a:gd name="connsiteY68" fmla="*/ 1167169 h 3141908"/>
                <a:gd name="connsiteX69" fmla="*/ 5932699 w 6124915"/>
                <a:gd name="connsiteY69" fmla="*/ 1205269 h 3141908"/>
                <a:gd name="connsiteX70" fmla="*/ 5978419 w 6124915"/>
                <a:gd name="connsiteY70" fmla="*/ 1228129 h 3141908"/>
                <a:gd name="connsiteX71" fmla="*/ 6039379 w 6124915"/>
                <a:gd name="connsiteY71" fmla="*/ 1304329 h 3141908"/>
                <a:gd name="connsiteX72" fmla="*/ 6100339 w 6124915"/>
                <a:gd name="connsiteY72" fmla="*/ 1380529 h 3141908"/>
                <a:gd name="connsiteX73" fmla="*/ 6124915 w 6124915"/>
                <a:gd name="connsiteY73" fmla="*/ 1411249 h 3141908"/>
                <a:gd name="connsiteX74" fmla="*/ 6124915 w 6124915"/>
                <a:gd name="connsiteY74" fmla="*/ 1714575 h 3141908"/>
                <a:gd name="connsiteX75" fmla="*/ 6123199 w 6124915"/>
                <a:gd name="connsiteY75" fmla="*/ 1715809 h 3141908"/>
                <a:gd name="connsiteX76" fmla="*/ 6069859 w 6124915"/>
                <a:gd name="connsiteY76" fmla="*/ 1753909 h 3141908"/>
                <a:gd name="connsiteX77" fmla="*/ 6054619 w 6124915"/>
                <a:gd name="connsiteY77" fmla="*/ 1776769 h 3141908"/>
                <a:gd name="connsiteX78" fmla="*/ 6001279 w 6124915"/>
                <a:gd name="connsiteY78" fmla="*/ 1807249 h 3141908"/>
                <a:gd name="connsiteX79" fmla="*/ 5970799 w 6124915"/>
                <a:gd name="connsiteY79" fmla="*/ 1830109 h 3141908"/>
                <a:gd name="connsiteX80" fmla="*/ 5947939 w 6124915"/>
                <a:gd name="connsiteY80" fmla="*/ 1845349 h 3141908"/>
                <a:gd name="connsiteX81" fmla="*/ 5932699 w 6124915"/>
                <a:gd name="connsiteY81" fmla="*/ 1868209 h 3141908"/>
                <a:gd name="connsiteX82" fmla="*/ 5902219 w 6124915"/>
                <a:gd name="connsiteY82" fmla="*/ 1891069 h 3141908"/>
                <a:gd name="connsiteX83" fmla="*/ 5886979 w 6124915"/>
                <a:gd name="connsiteY83" fmla="*/ 1936789 h 3141908"/>
                <a:gd name="connsiteX84" fmla="*/ 5879359 w 6124915"/>
                <a:gd name="connsiteY84" fmla="*/ 1959649 h 3141908"/>
                <a:gd name="connsiteX85" fmla="*/ 5894599 w 6124915"/>
                <a:gd name="connsiteY85" fmla="*/ 2005369 h 3141908"/>
                <a:gd name="connsiteX86" fmla="*/ 5908606 w 6124915"/>
                <a:gd name="connsiteY86" fmla="*/ 2017993 h 3141908"/>
                <a:gd name="connsiteX87" fmla="*/ 5923024 w 6124915"/>
                <a:gd name="connsiteY87" fmla="*/ 2026952 h 3141908"/>
                <a:gd name="connsiteX88" fmla="*/ 5906629 w 6124915"/>
                <a:gd name="connsiteY88" fmla="*/ 2025578 h 3141908"/>
                <a:gd name="connsiteX89" fmla="*/ 5840734 w 6124915"/>
                <a:gd name="connsiteY89" fmla="*/ 2021302 h 3141908"/>
                <a:gd name="connsiteX90" fmla="*/ 5634994 w 6124915"/>
                <a:gd name="connsiteY90" fmla="*/ 2013682 h 3141908"/>
                <a:gd name="connsiteX91" fmla="*/ 5604514 w 6124915"/>
                <a:gd name="connsiteY91" fmla="*/ 2036542 h 3141908"/>
                <a:gd name="connsiteX92" fmla="*/ 5558794 w 6124915"/>
                <a:gd name="connsiteY92" fmla="*/ 2067022 h 3141908"/>
                <a:gd name="connsiteX93" fmla="*/ 5482594 w 6124915"/>
                <a:gd name="connsiteY93" fmla="*/ 2082262 h 3141908"/>
                <a:gd name="connsiteX94" fmla="*/ 5459734 w 6124915"/>
                <a:gd name="connsiteY94" fmla="*/ 2089882 h 3141908"/>
                <a:gd name="connsiteX95" fmla="*/ 5375914 w 6124915"/>
                <a:gd name="connsiteY95" fmla="*/ 2105122 h 3141908"/>
                <a:gd name="connsiteX96" fmla="*/ 5246374 w 6124915"/>
                <a:gd name="connsiteY96" fmla="*/ 2112742 h 3141908"/>
                <a:gd name="connsiteX97" fmla="*/ 5208274 w 6124915"/>
                <a:gd name="connsiteY97" fmla="*/ 2120362 h 3141908"/>
                <a:gd name="connsiteX98" fmla="*/ 5185414 w 6124915"/>
                <a:gd name="connsiteY98" fmla="*/ 2127982 h 3141908"/>
                <a:gd name="connsiteX99" fmla="*/ 5154934 w 6124915"/>
                <a:gd name="connsiteY99" fmla="*/ 2135602 h 3141908"/>
                <a:gd name="connsiteX100" fmla="*/ 5132074 w 6124915"/>
                <a:gd name="connsiteY100" fmla="*/ 2143222 h 3141908"/>
                <a:gd name="connsiteX101" fmla="*/ 5086354 w 6124915"/>
                <a:gd name="connsiteY101" fmla="*/ 2150842 h 3141908"/>
                <a:gd name="connsiteX102" fmla="*/ 5048254 w 6124915"/>
                <a:gd name="connsiteY102" fmla="*/ 2166082 h 3141908"/>
                <a:gd name="connsiteX103" fmla="*/ 5017774 w 6124915"/>
                <a:gd name="connsiteY103" fmla="*/ 2173702 h 3141908"/>
                <a:gd name="connsiteX104" fmla="*/ 4956814 w 6124915"/>
                <a:gd name="connsiteY104" fmla="*/ 2242282 h 3141908"/>
                <a:gd name="connsiteX105" fmla="*/ 4918714 w 6124915"/>
                <a:gd name="connsiteY105" fmla="*/ 2280382 h 3141908"/>
                <a:gd name="connsiteX106" fmla="*/ 4903474 w 6124915"/>
                <a:gd name="connsiteY106" fmla="*/ 2303242 h 3141908"/>
                <a:gd name="connsiteX107" fmla="*/ 4857754 w 6124915"/>
                <a:gd name="connsiteY107" fmla="*/ 2379442 h 3141908"/>
                <a:gd name="connsiteX108" fmla="*/ 4850134 w 6124915"/>
                <a:gd name="connsiteY108" fmla="*/ 2425162 h 3141908"/>
                <a:gd name="connsiteX109" fmla="*/ 4812034 w 6124915"/>
                <a:gd name="connsiteY109" fmla="*/ 2501362 h 3141908"/>
                <a:gd name="connsiteX110" fmla="*/ 4796794 w 6124915"/>
                <a:gd name="connsiteY110" fmla="*/ 2524222 h 3141908"/>
                <a:gd name="connsiteX111" fmla="*/ 4773934 w 6124915"/>
                <a:gd name="connsiteY111" fmla="*/ 2577562 h 3141908"/>
                <a:gd name="connsiteX112" fmla="*/ 4758694 w 6124915"/>
                <a:gd name="connsiteY112" fmla="*/ 2646142 h 3141908"/>
                <a:gd name="connsiteX113" fmla="*/ 4705354 w 6124915"/>
                <a:gd name="connsiteY113" fmla="*/ 2722342 h 3141908"/>
                <a:gd name="connsiteX114" fmla="*/ 4690114 w 6124915"/>
                <a:gd name="connsiteY114" fmla="*/ 2745202 h 3141908"/>
                <a:gd name="connsiteX115" fmla="*/ 4652014 w 6124915"/>
                <a:gd name="connsiteY115" fmla="*/ 2798542 h 3141908"/>
                <a:gd name="connsiteX116" fmla="*/ 4629154 w 6124915"/>
                <a:gd name="connsiteY116" fmla="*/ 2889982 h 3141908"/>
                <a:gd name="connsiteX117" fmla="*/ 4621534 w 6124915"/>
                <a:gd name="connsiteY117" fmla="*/ 2912842 h 3141908"/>
                <a:gd name="connsiteX118" fmla="*/ 4613914 w 6124915"/>
                <a:gd name="connsiteY118" fmla="*/ 2943322 h 3141908"/>
                <a:gd name="connsiteX119" fmla="*/ 4603359 w 6124915"/>
                <a:gd name="connsiteY119" fmla="*/ 3133911 h 3141908"/>
                <a:gd name="connsiteX120" fmla="*/ 4603520 w 6124915"/>
                <a:gd name="connsiteY120" fmla="*/ 3141908 h 3141908"/>
                <a:gd name="connsiteX121" fmla="*/ 0 w 6124915"/>
                <a:gd name="connsiteY121" fmla="*/ 3141908 h 3141908"/>
                <a:gd name="connsiteX122" fmla="*/ 0 w 6124915"/>
                <a:gd name="connsiteY122" fmla="*/ 0 h 31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124915" h="3141908">
                  <a:moveTo>
                    <a:pt x="0" y="0"/>
                  </a:moveTo>
                  <a:lnTo>
                    <a:pt x="2223068" y="0"/>
                  </a:lnTo>
                  <a:lnTo>
                    <a:pt x="2198899" y="24169"/>
                  </a:lnTo>
                  <a:cubicBezTo>
                    <a:pt x="2190536" y="33727"/>
                    <a:pt x="2183659" y="44489"/>
                    <a:pt x="2176039" y="54649"/>
                  </a:cubicBezTo>
                  <a:cubicBezTo>
                    <a:pt x="2147159" y="155729"/>
                    <a:pt x="2170352" y="61082"/>
                    <a:pt x="2153179" y="207049"/>
                  </a:cubicBezTo>
                  <a:cubicBezTo>
                    <a:pt x="2151955" y="217450"/>
                    <a:pt x="2148568" y="227498"/>
                    <a:pt x="2145559" y="237529"/>
                  </a:cubicBezTo>
                  <a:cubicBezTo>
                    <a:pt x="2140943" y="252916"/>
                    <a:pt x="2130319" y="283249"/>
                    <a:pt x="2130319" y="283249"/>
                  </a:cubicBezTo>
                  <a:cubicBezTo>
                    <a:pt x="2132859" y="336589"/>
                    <a:pt x="2134893" y="389956"/>
                    <a:pt x="2137939" y="443269"/>
                  </a:cubicBezTo>
                  <a:cubicBezTo>
                    <a:pt x="2139973" y="478862"/>
                    <a:pt x="2141827" y="514494"/>
                    <a:pt x="2145559" y="549949"/>
                  </a:cubicBezTo>
                  <a:cubicBezTo>
                    <a:pt x="2146915" y="562829"/>
                    <a:pt x="2147919" y="576214"/>
                    <a:pt x="2153179" y="588049"/>
                  </a:cubicBezTo>
                  <a:cubicBezTo>
                    <a:pt x="2158337" y="599654"/>
                    <a:pt x="2168419" y="608369"/>
                    <a:pt x="2176039" y="618529"/>
                  </a:cubicBezTo>
                  <a:cubicBezTo>
                    <a:pt x="2178579" y="626149"/>
                    <a:pt x="2179402" y="634578"/>
                    <a:pt x="2183659" y="641389"/>
                  </a:cubicBezTo>
                  <a:cubicBezTo>
                    <a:pt x="2232518" y="719564"/>
                    <a:pt x="2197990" y="647417"/>
                    <a:pt x="2229379" y="702349"/>
                  </a:cubicBezTo>
                  <a:cubicBezTo>
                    <a:pt x="2241115" y="722886"/>
                    <a:pt x="2244666" y="730446"/>
                    <a:pt x="2244923" y="732339"/>
                  </a:cubicBezTo>
                  <a:lnTo>
                    <a:pt x="2244377" y="732155"/>
                  </a:lnTo>
                  <a:lnTo>
                    <a:pt x="2240351" y="727286"/>
                  </a:lnTo>
                  <a:cubicBezTo>
                    <a:pt x="2238973" y="725942"/>
                    <a:pt x="2241636" y="729898"/>
                    <a:pt x="2243450" y="731843"/>
                  </a:cubicBezTo>
                  <a:lnTo>
                    <a:pt x="2244377" y="732155"/>
                  </a:lnTo>
                  <a:lnTo>
                    <a:pt x="2246061" y="734192"/>
                  </a:lnTo>
                  <a:cubicBezTo>
                    <a:pt x="2252704" y="742664"/>
                    <a:pt x="2265833" y="760093"/>
                    <a:pt x="2290339" y="793789"/>
                  </a:cubicBezTo>
                  <a:cubicBezTo>
                    <a:pt x="2295726" y="801195"/>
                    <a:pt x="2299453" y="809842"/>
                    <a:pt x="2305579" y="816649"/>
                  </a:cubicBezTo>
                  <a:cubicBezTo>
                    <a:pt x="2322400" y="835339"/>
                    <a:pt x="2341139" y="852209"/>
                    <a:pt x="2358919" y="869989"/>
                  </a:cubicBezTo>
                  <a:lnTo>
                    <a:pt x="2389399" y="900469"/>
                  </a:lnTo>
                  <a:cubicBezTo>
                    <a:pt x="2399559" y="910629"/>
                    <a:pt x="2407028" y="924523"/>
                    <a:pt x="2419879" y="930949"/>
                  </a:cubicBezTo>
                  <a:cubicBezTo>
                    <a:pt x="2430039" y="936029"/>
                    <a:pt x="2440496" y="940553"/>
                    <a:pt x="2450359" y="946189"/>
                  </a:cubicBezTo>
                  <a:cubicBezTo>
                    <a:pt x="2458310" y="950733"/>
                    <a:pt x="2465028" y="957333"/>
                    <a:pt x="2473219" y="961429"/>
                  </a:cubicBezTo>
                  <a:cubicBezTo>
                    <a:pt x="2480403" y="965021"/>
                    <a:pt x="2489058" y="965148"/>
                    <a:pt x="2496079" y="969049"/>
                  </a:cubicBezTo>
                  <a:cubicBezTo>
                    <a:pt x="2512090" y="977944"/>
                    <a:pt x="2526740" y="989103"/>
                    <a:pt x="2541799" y="999529"/>
                  </a:cubicBezTo>
                  <a:cubicBezTo>
                    <a:pt x="2559764" y="1011966"/>
                    <a:pt x="2574410" y="1030719"/>
                    <a:pt x="2595139" y="1037629"/>
                  </a:cubicBezTo>
                  <a:cubicBezTo>
                    <a:pt x="2652598" y="1056782"/>
                    <a:pt x="2581773" y="1030946"/>
                    <a:pt x="2640859" y="1060489"/>
                  </a:cubicBezTo>
                  <a:cubicBezTo>
                    <a:pt x="2653093" y="1066606"/>
                    <a:pt x="2666725" y="1069612"/>
                    <a:pt x="2678959" y="1075729"/>
                  </a:cubicBezTo>
                  <a:cubicBezTo>
                    <a:pt x="2687150" y="1079825"/>
                    <a:pt x="2693715" y="1086704"/>
                    <a:pt x="2701819" y="1090969"/>
                  </a:cubicBezTo>
                  <a:cubicBezTo>
                    <a:pt x="2742027" y="1112131"/>
                    <a:pt x="2780634" y="1137561"/>
                    <a:pt x="2823739" y="1151929"/>
                  </a:cubicBezTo>
                  <a:cubicBezTo>
                    <a:pt x="2877350" y="1169799"/>
                    <a:pt x="2811167" y="1146541"/>
                    <a:pt x="2877079" y="1174789"/>
                  </a:cubicBezTo>
                  <a:cubicBezTo>
                    <a:pt x="2884462" y="1177953"/>
                    <a:pt x="2892418" y="1179589"/>
                    <a:pt x="2899939" y="1182409"/>
                  </a:cubicBezTo>
                  <a:cubicBezTo>
                    <a:pt x="2912746" y="1187212"/>
                    <a:pt x="2925540" y="1192094"/>
                    <a:pt x="2938039" y="1197649"/>
                  </a:cubicBezTo>
                  <a:cubicBezTo>
                    <a:pt x="2948419" y="1202262"/>
                    <a:pt x="2958034" y="1208520"/>
                    <a:pt x="2968519" y="1212889"/>
                  </a:cubicBezTo>
                  <a:cubicBezTo>
                    <a:pt x="3110692" y="1272128"/>
                    <a:pt x="2973966" y="1214705"/>
                    <a:pt x="3059959" y="1243369"/>
                  </a:cubicBezTo>
                  <a:cubicBezTo>
                    <a:pt x="3080547" y="1250232"/>
                    <a:pt x="3100205" y="1259756"/>
                    <a:pt x="3120919" y="1266229"/>
                  </a:cubicBezTo>
                  <a:cubicBezTo>
                    <a:pt x="3140911" y="1272476"/>
                    <a:pt x="3161062" y="1279156"/>
                    <a:pt x="3181879" y="1281469"/>
                  </a:cubicBezTo>
                  <a:cubicBezTo>
                    <a:pt x="3280858" y="1292467"/>
                    <a:pt x="3227538" y="1287179"/>
                    <a:pt x="3341899" y="1296709"/>
                  </a:cubicBezTo>
                  <a:cubicBezTo>
                    <a:pt x="3395773" y="1314667"/>
                    <a:pt x="3327247" y="1293486"/>
                    <a:pt x="3425719" y="1311949"/>
                  </a:cubicBezTo>
                  <a:cubicBezTo>
                    <a:pt x="3577126" y="1340338"/>
                    <a:pt x="3391043" y="1316563"/>
                    <a:pt x="3555259" y="1334809"/>
                  </a:cubicBezTo>
                  <a:lnTo>
                    <a:pt x="3844819" y="1311949"/>
                  </a:lnTo>
                  <a:cubicBezTo>
                    <a:pt x="3852813" y="1311169"/>
                    <a:pt x="3860221" y="1307312"/>
                    <a:pt x="3867679" y="1304329"/>
                  </a:cubicBezTo>
                  <a:cubicBezTo>
                    <a:pt x="3917225" y="1284510"/>
                    <a:pt x="3941732" y="1272825"/>
                    <a:pt x="3989599" y="1243369"/>
                  </a:cubicBezTo>
                  <a:cubicBezTo>
                    <a:pt x="4042773" y="1210646"/>
                    <a:pt x="3995953" y="1226541"/>
                    <a:pt x="4050559" y="1212889"/>
                  </a:cubicBezTo>
                  <a:cubicBezTo>
                    <a:pt x="4087808" y="1188056"/>
                    <a:pt x="4073536" y="1195070"/>
                    <a:pt x="4134379" y="1174789"/>
                  </a:cubicBezTo>
                  <a:cubicBezTo>
                    <a:pt x="4144314" y="1171477"/>
                    <a:pt x="4155289" y="1171422"/>
                    <a:pt x="4164859" y="1167169"/>
                  </a:cubicBezTo>
                  <a:cubicBezTo>
                    <a:pt x="4221053" y="1142194"/>
                    <a:pt x="4261190" y="1121250"/>
                    <a:pt x="4309639" y="1090969"/>
                  </a:cubicBezTo>
                  <a:cubicBezTo>
                    <a:pt x="4350159" y="1065644"/>
                    <a:pt x="4355112" y="1053812"/>
                    <a:pt x="4416319" y="1030009"/>
                  </a:cubicBezTo>
                  <a:cubicBezTo>
                    <a:pt x="4433058" y="1023499"/>
                    <a:pt x="4451943" y="1025342"/>
                    <a:pt x="4469659" y="1022389"/>
                  </a:cubicBezTo>
                  <a:cubicBezTo>
                    <a:pt x="4485734" y="1019710"/>
                    <a:pt x="4495845" y="1017756"/>
                    <a:pt x="4501889" y="1016350"/>
                  </a:cubicBezTo>
                  <a:lnTo>
                    <a:pt x="4506753" y="1014647"/>
                  </a:lnTo>
                  <a:lnTo>
                    <a:pt x="4509696" y="1014686"/>
                  </a:lnTo>
                  <a:cubicBezTo>
                    <a:pt x="4529539" y="1014611"/>
                    <a:pt x="4577417" y="1013016"/>
                    <a:pt x="4683019" y="1007149"/>
                  </a:cubicBezTo>
                  <a:lnTo>
                    <a:pt x="4919239" y="991909"/>
                  </a:lnTo>
                  <a:cubicBezTo>
                    <a:pt x="4992899" y="996989"/>
                    <a:pt x="5066717" y="1000149"/>
                    <a:pt x="5140219" y="1007149"/>
                  </a:cubicBezTo>
                  <a:cubicBezTo>
                    <a:pt x="5173477" y="1010316"/>
                    <a:pt x="5206519" y="1015837"/>
                    <a:pt x="5239279" y="1022389"/>
                  </a:cubicBezTo>
                  <a:cubicBezTo>
                    <a:pt x="5257411" y="1026015"/>
                    <a:pt x="5274680" y="1033144"/>
                    <a:pt x="5292619" y="1037629"/>
                  </a:cubicBezTo>
                  <a:cubicBezTo>
                    <a:pt x="5305184" y="1040770"/>
                    <a:pt x="5317976" y="1042932"/>
                    <a:pt x="5330719" y="1045249"/>
                  </a:cubicBezTo>
                  <a:cubicBezTo>
                    <a:pt x="5397783" y="1057443"/>
                    <a:pt x="5385304" y="1053551"/>
                    <a:pt x="5475499" y="1060489"/>
                  </a:cubicBezTo>
                  <a:cubicBezTo>
                    <a:pt x="5526960" y="1077643"/>
                    <a:pt x="5463615" y="1057848"/>
                    <a:pt x="5544079" y="1075729"/>
                  </a:cubicBezTo>
                  <a:cubicBezTo>
                    <a:pt x="5551920" y="1077471"/>
                    <a:pt x="5559098" y="1081607"/>
                    <a:pt x="5566939" y="1083349"/>
                  </a:cubicBezTo>
                  <a:cubicBezTo>
                    <a:pt x="5582021" y="1086701"/>
                    <a:pt x="5597604" y="1087495"/>
                    <a:pt x="5612659" y="1090969"/>
                  </a:cubicBezTo>
                  <a:cubicBezTo>
                    <a:pt x="5630677" y="1095127"/>
                    <a:pt x="5648060" y="1101724"/>
                    <a:pt x="5665999" y="1106209"/>
                  </a:cubicBezTo>
                  <a:cubicBezTo>
                    <a:pt x="5695712" y="1113637"/>
                    <a:pt x="5727332" y="1117148"/>
                    <a:pt x="5757439" y="1121449"/>
                  </a:cubicBezTo>
                  <a:lnTo>
                    <a:pt x="5826019" y="1144309"/>
                  </a:lnTo>
                  <a:cubicBezTo>
                    <a:pt x="5847671" y="1151526"/>
                    <a:pt x="5858644" y="1153987"/>
                    <a:pt x="5879359" y="1167169"/>
                  </a:cubicBezTo>
                  <a:cubicBezTo>
                    <a:pt x="5897793" y="1178900"/>
                    <a:pt x="5913963" y="1194027"/>
                    <a:pt x="5932699" y="1205269"/>
                  </a:cubicBezTo>
                  <a:cubicBezTo>
                    <a:pt x="5958992" y="1221045"/>
                    <a:pt x="5954867" y="1202436"/>
                    <a:pt x="5978419" y="1228129"/>
                  </a:cubicBezTo>
                  <a:cubicBezTo>
                    <a:pt x="6000399" y="1252107"/>
                    <a:pt x="6016378" y="1281328"/>
                    <a:pt x="6039379" y="1304329"/>
                  </a:cubicBezTo>
                  <a:cubicBezTo>
                    <a:pt x="6092865" y="1357815"/>
                    <a:pt x="6049072" y="1310037"/>
                    <a:pt x="6100339" y="1380529"/>
                  </a:cubicBezTo>
                  <a:lnTo>
                    <a:pt x="6124915" y="1411249"/>
                  </a:lnTo>
                  <a:lnTo>
                    <a:pt x="6124915" y="1714575"/>
                  </a:lnTo>
                  <a:lnTo>
                    <a:pt x="6123199" y="1715809"/>
                  </a:lnTo>
                  <a:cubicBezTo>
                    <a:pt x="6076861" y="1754424"/>
                    <a:pt x="6126259" y="1725709"/>
                    <a:pt x="6069859" y="1753909"/>
                  </a:cubicBezTo>
                  <a:cubicBezTo>
                    <a:pt x="6064779" y="1761529"/>
                    <a:pt x="6061095" y="1770293"/>
                    <a:pt x="6054619" y="1776769"/>
                  </a:cubicBezTo>
                  <a:cubicBezTo>
                    <a:pt x="6031553" y="1799835"/>
                    <a:pt x="6027434" y="1798531"/>
                    <a:pt x="6001279" y="1807249"/>
                  </a:cubicBezTo>
                  <a:cubicBezTo>
                    <a:pt x="5991119" y="1814869"/>
                    <a:pt x="5981133" y="1822727"/>
                    <a:pt x="5970799" y="1830109"/>
                  </a:cubicBezTo>
                  <a:cubicBezTo>
                    <a:pt x="5963347" y="1835432"/>
                    <a:pt x="5954415" y="1838873"/>
                    <a:pt x="5947939" y="1845349"/>
                  </a:cubicBezTo>
                  <a:cubicBezTo>
                    <a:pt x="5941463" y="1851825"/>
                    <a:pt x="5939175" y="1861733"/>
                    <a:pt x="5932699" y="1868209"/>
                  </a:cubicBezTo>
                  <a:cubicBezTo>
                    <a:pt x="5923719" y="1877189"/>
                    <a:pt x="5912379" y="1883449"/>
                    <a:pt x="5902219" y="1891069"/>
                  </a:cubicBezTo>
                  <a:lnTo>
                    <a:pt x="5886979" y="1936789"/>
                  </a:lnTo>
                  <a:lnTo>
                    <a:pt x="5879359" y="1959649"/>
                  </a:lnTo>
                  <a:cubicBezTo>
                    <a:pt x="5884439" y="1974889"/>
                    <a:pt x="5885688" y="1992003"/>
                    <a:pt x="5894599" y="2005369"/>
                  </a:cubicBezTo>
                  <a:cubicBezTo>
                    <a:pt x="5898122" y="2010653"/>
                    <a:pt x="5903158" y="2014522"/>
                    <a:pt x="5908606" y="2017993"/>
                  </a:cubicBezTo>
                  <a:lnTo>
                    <a:pt x="5923024" y="2026952"/>
                  </a:lnTo>
                  <a:lnTo>
                    <a:pt x="5906629" y="2025578"/>
                  </a:lnTo>
                  <a:cubicBezTo>
                    <a:pt x="5870059" y="2022883"/>
                    <a:pt x="5840734" y="2021302"/>
                    <a:pt x="5840734" y="2021302"/>
                  </a:cubicBezTo>
                  <a:cubicBezTo>
                    <a:pt x="5770711" y="1974620"/>
                    <a:pt x="5803020" y="1989678"/>
                    <a:pt x="5634994" y="2013682"/>
                  </a:cubicBezTo>
                  <a:cubicBezTo>
                    <a:pt x="5622422" y="2015478"/>
                    <a:pt x="5614918" y="2029259"/>
                    <a:pt x="5604514" y="2036542"/>
                  </a:cubicBezTo>
                  <a:cubicBezTo>
                    <a:pt x="5589509" y="2047046"/>
                    <a:pt x="5576563" y="2062580"/>
                    <a:pt x="5558794" y="2067022"/>
                  </a:cubicBezTo>
                  <a:cubicBezTo>
                    <a:pt x="5437340" y="2097386"/>
                    <a:pt x="5650745" y="2044895"/>
                    <a:pt x="5482594" y="2082262"/>
                  </a:cubicBezTo>
                  <a:cubicBezTo>
                    <a:pt x="5474753" y="2084004"/>
                    <a:pt x="5467457" y="2087675"/>
                    <a:pt x="5459734" y="2089882"/>
                  </a:cubicBezTo>
                  <a:cubicBezTo>
                    <a:pt x="5431209" y="2098032"/>
                    <a:pt x="5406386" y="2102583"/>
                    <a:pt x="5375914" y="2105122"/>
                  </a:cubicBezTo>
                  <a:cubicBezTo>
                    <a:pt x="5332809" y="2108714"/>
                    <a:pt x="5289554" y="2110202"/>
                    <a:pt x="5246374" y="2112742"/>
                  </a:cubicBezTo>
                  <a:cubicBezTo>
                    <a:pt x="5233674" y="2115282"/>
                    <a:pt x="5220839" y="2117221"/>
                    <a:pt x="5208274" y="2120362"/>
                  </a:cubicBezTo>
                  <a:cubicBezTo>
                    <a:pt x="5200482" y="2122310"/>
                    <a:pt x="5193137" y="2125775"/>
                    <a:pt x="5185414" y="2127982"/>
                  </a:cubicBezTo>
                  <a:cubicBezTo>
                    <a:pt x="5175344" y="2130859"/>
                    <a:pt x="5165004" y="2132725"/>
                    <a:pt x="5154934" y="2135602"/>
                  </a:cubicBezTo>
                  <a:cubicBezTo>
                    <a:pt x="5147211" y="2137809"/>
                    <a:pt x="5139915" y="2141480"/>
                    <a:pt x="5132074" y="2143222"/>
                  </a:cubicBezTo>
                  <a:cubicBezTo>
                    <a:pt x="5116992" y="2146574"/>
                    <a:pt x="5101594" y="2148302"/>
                    <a:pt x="5086354" y="2150842"/>
                  </a:cubicBezTo>
                  <a:cubicBezTo>
                    <a:pt x="5073654" y="2155922"/>
                    <a:pt x="5061230" y="2161757"/>
                    <a:pt x="5048254" y="2166082"/>
                  </a:cubicBezTo>
                  <a:cubicBezTo>
                    <a:pt x="5038319" y="2169394"/>
                    <a:pt x="5027141" y="2169018"/>
                    <a:pt x="5017774" y="2173702"/>
                  </a:cubicBezTo>
                  <a:cubicBezTo>
                    <a:pt x="4969189" y="2197995"/>
                    <a:pt x="4999318" y="2199778"/>
                    <a:pt x="4956814" y="2242282"/>
                  </a:cubicBezTo>
                  <a:cubicBezTo>
                    <a:pt x="4944114" y="2254982"/>
                    <a:pt x="4930541" y="2266865"/>
                    <a:pt x="4918714" y="2280382"/>
                  </a:cubicBezTo>
                  <a:cubicBezTo>
                    <a:pt x="4912683" y="2287274"/>
                    <a:pt x="4908274" y="2295442"/>
                    <a:pt x="4903474" y="2303242"/>
                  </a:cubicBezTo>
                  <a:cubicBezTo>
                    <a:pt x="4887950" y="2328469"/>
                    <a:pt x="4857754" y="2379442"/>
                    <a:pt x="4857754" y="2379442"/>
                  </a:cubicBezTo>
                  <a:cubicBezTo>
                    <a:pt x="4855214" y="2394682"/>
                    <a:pt x="4855559" y="2410696"/>
                    <a:pt x="4850134" y="2425162"/>
                  </a:cubicBezTo>
                  <a:cubicBezTo>
                    <a:pt x="4840163" y="2451752"/>
                    <a:pt x="4827786" y="2477733"/>
                    <a:pt x="4812034" y="2501362"/>
                  </a:cubicBezTo>
                  <a:cubicBezTo>
                    <a:pt x="4806954" y="2508982"/>
                    <a:pt x="4800890" y="2516031"/>
                    <a:pt x="4796794" y="2524222"/>
                  </a:cubicBezTo>
                  <a:cubicBezTo>
                    <a:pt x="4788143" y="2541524"/>
                    <a:pt x="4781554" y="2559782"/>
                    <a:pt x="4773934" y="2577562"/>
                  </a:cubicBezTo>
                  <a:cubicBezTo>
                    <a:pt x="4772554" y="2585843"/>
                    <a:pt x="4767269" y="2632207"/>
                    <a:pt x="4758694" y="2646142"/>
                  </a:cubicBezTo>
                  <a:cubicBezTo>
                    <a:pt x="4742445" y="2672547"/>
                    <a:pt x="4723002" y="2696850"/>
                    <a:pt x="4705354" y="2722342"/>
                  </a:cubicBezTo>
                  <a:cubicBezTo>
                    <a:pt x="4700141" y="2729872"/>
                    <a:pt x="4695609" y="2737876"/>
                    <a:pt x="4690114" y="2745202"/>
                  </a:cubicBezTo>
                  <a:cubicBezTo>
                    <a:pt x="4687044" y="2749296"/>
                    <a:pt x="4656066" y="2789426"/>
                    <a:pt x="4652014" y="2798542"/>
                  </a:cubicBezTo>
                  <a:cubicBezTo>
                    <a:pt x="4631484" y="2844734"/>
                    <a:pt x="4639803" y="2842059"/>
                    <a:pt x="4629154" y="2889982"/>
                  </a:cubicBezTo>
                  <a:cubicBezTo>
                    <a:pt x="4627412" y="2897823"/>
                    <a:pt x="4623741" y="2905119"/>
                    <a:pt x="4621534" y="2912842"/>
                  </a:cubicBezTo>
                  <a:cubicBezTo>
                    <a:pt x="4618657" y="2922912"/>
                    <a:pt x="4616454" y="2933162"/>
                    <a:pt x="4613914" y="2943322"/>
                  </a:cubicBezTo>
                  <a:cubicBezTo>
                    <a:pt x="4606334" y="3049450"/>
                    <a:pt x="4603087" y="3083440"/>
                    <a:pt x="4603359" y="3133911"/>
                  </a:cubicBezTo>
                  <a:lnTo>
                    <a:pt x="4603520" y="3141908"/>
                  </a:lnTo>
                  <a:lnTo>
                    <a:pt x="0" y="3141908"/>
                  </a:lnTo>
                  <a:lnTo>
                    <a:pt x="0" y="0"/>
                  </a:lnTo>
                  <a:close/>
                </a:path>
              </a:pathLst>
            </a:custGeom>
          </p:spPr>
        </p:pic>
      </p:grpSp>
      <p:sp>
        <p:nvSpPr>
          <p:cNvPr id="8" name="文本框 7">
            <a:extLst>
              <a:ext uri="{FF2B5EF4-FFF2-40B4-BE49-F238E27FC236}">
                <a16:creationId xmlns:a16="http://schemas.microsoft.com/office/drawing/2014/main" id="{C1942362-C544-4B36-9C3F-7E23ADA99CAC}"/>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17630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2E5E88F9-E49C-42F7-80FF-3DA2824CDC8B}"/>
              </a:ext>
            </a:extLst>
          </p:cNvPr>
          <p:cNvSpPr>
            <a:spLocks noGrp="1"/>
          </p:cNvSpPr>
          <p:nvPr>
            <p:ph sz="half" idx="1"/>
          </p:nvPr>
        </p:nvSpPr>
        <p:spPr>
          <a:xfrm>
            <a:off x="818712" y="2222287"/>
            <a:ext cx="5185873" cy="3638763"/>
          </a:xfrm>
        </p:spPr>
        <p:txBody>
          <a:bodyPr anchor="t">
            <a:noAutofit/>
          </a:bodyPr>
          <a:lstStyle/>
          <a:p>
            <a:pPr>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Conclusion</a:t>
            </a:r>
            <a:endParaRPr lang="zh-CN" altLang="en-US" dirty="0"/>
          </a:p>
        </p:txBody>
      </p:sp>
      <p:sp>
        <p:nvSpPr>
          <p:cNvPr id="13" name="标题 1">
            <a:extLst>
              <a:ext uri="{FF2B5EF4-FFF2-40B4-BE49-F238E27FC236}">
                <a16:creationId xmlns:a16="http://schemas.microsoft.com/office/drawing/2014/main" id="{E63EA5C6-788B-4E6D-BE07-E70C5A93D9CC}"/>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Application to Different Aircrafts (Conclusions)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799" y="2648051"/>
            <a:ext cx="10058400" cy="3924074"/>
          </a:xfrm>
          <a:prstGeom prst="rect">
            <a:avLst/>
          </a:prstGeom>
        </p:spPr>
      </p:pic>
      <p:sp>
        <p:nvSpPr>
          <p:cNvPr id="10" name="任意多边形 19">
            <a:hlinkClick r:id="rId4" action="ppaction://hlinksldjump"/>
            <a:extLst>
              <a:ext uri="{FF2B5EF4-FFF2-40B4-BE49-F238E27FC236}">
                <a16:creationId xmlns:a16="http://schemas.microsoft.com/office/drawing/2014/main" id="{D93EABDC-FB86-4E30-830B-A695E50670B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214D4CE-2369-490A-8E6A-477D1AAB4E6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405471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6</a:t>
            </a:r>
            <a:br>
              <a:rPr lang="en-US" altLang="zh-CN" b="1" dirty="0">
                <a:latin typeface="+mj-lt"/>
              </a:rPr>
            </a:br>
            <a:r>
              <a:rPr lang="en-US" altLang="zh-CN" b="1" dirty="0">
                <a:latin typeface="+mj-lt"/>
              </a:rPr>
              <a:t>Conclusion &amp; Reflection </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B129B5A5-FBE8-46B9-B516-EF55104E4EB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382930D-D88C-4317-B919-9F40D7C913C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208305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ADF35AB-0C5B-4582-AE7E-D3CCC65409E5}"/>
              </a:ext>
            </a:extLst>
          </p:cNvPr>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Strengths &amp; Weaknesses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内容占位符 5">
            <a:extLst>
              <a:ext uri="{FF2B5EF4-FFF2-40B4-BE49-F238E27FC236}">
                <a16:creationId xmlns:a16="http://schemas.microsoft.com/office/drawing/2014/main" id="{14E6F626-BD7E-4EB0-A289-CCB132E71817}"/>
              </a:ext>
            </a:extLst>
          </p:cNvPr>
          <p:cNvSpPr>
            <a:spLocks noGrp="1"/>
          </p:cNvSpPr>
          <p:nvPr>
            <p:ph idx="1"/>
          </p:nvPr>
        </p:nvSpPr>
        <p:spPr/>
        <p:txBody>
          <a:bodyPr>
            <a:normAutofit/>
          </a:bodyPr>
          <a:lstStyle/>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Strengths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Accuracy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Universality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Efficiency</a:t>
            </a:r>
          </a:p>
          <a:p>
            <a:pPr lvl="1">
              <a:buFont typeface="Wingdings" panose="05000000000000000000" pitchFamily="2" charset="2"/>
              <a:buChar char="p"/>
            </a:pPr>
            <a:endParaRPr lang="en-US" altLang="zh-CN" sz="1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p"/>
            </a:pPr>
            <a:r>
              <a:rPr lang="en-US" altLang="zh-CN" b="1" dirty="0">
                <a:latin typeface="Times New Roman" panose="02020603050405020304" pitchFamily="18" charset="0"/>
                <a:cs typeface="Times New Roman" panose="02020603050405020304" pitchFamily="18" charset="0"/>
              </a:rPr>
              <a:t>Weaknesses</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Complexity</a:t>
            </a:r>
          </a:p>
          <a:p>
            <a:pPr lvl="1">
              <a:buFont typeface="Wingdings" panose="05000000000000000000" pitchFamily="2" charset="2"/>
              <a:buChar char="p"/>
            </a:pPr>
            <a:r>
              <a:rPr lang="en-US" altLang="zh-CN" sz="1800" b="1" dirty="0">
                <a:latin typeface="Times New Roman" panose="02020603050405020304" pitchFamily="18" charset="0"/>
                <a:cs typeface="Times New Roman" panose="02020603050405020304" pitchFamily="18" charset="0"/>
              </a:rPr>
              <a:t>Difficult to operate</a:t>
            </a:r>
          </a:p>
        </p:txBody>
      </p:sp>
      <p:sp>
        <p:nvSpPr>
          <p:cNvPr id="9" name="任意多边形 19">
            <a:hlinkClick r:id="rId3" action="ppaction://hlinksldjump"/>
            <a:extLst>
              <a:ext uri="{FF2B5EF4-FFF2-40B4-BE49-F238E27FC236}">
                <a16:creationId xmlns:a16="http://schemas.microsoft.com/office/drawing/2014/main" id="{1CEC83B7-EA97-47BD-808B-794CB844C8F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59C179E-AE1B-472F-80B8-62CBC173BEE7}"/>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362067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id="{1CF32A9A-E967-468F-A480-12E2488F1819}"/>
              </a:ext>
            </a:extLst>
          </p:cNvPr>
          <p:cNvSpPr txBox="1">
            <a:spLocks/>
          </p:cNvSpPr>
          <p:nvPr/>
        </p:nvSpPr>
        <p:spPr>
          <a:xfrm>
            <a:off x="274704" y="5140987"/>
            <a:ext cx="10572750" cy="168037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IMMC </a:t>
            </a:r>
            <a:r>
              <a:rPr lang="en-US" altLang="zh-CN" sz="2000" b="1" dirty="0">
                <a:solidFill>
                  <a:schemeClr val="accent1"/>
                </a:solidFill>
                <a:latin typeface="Times New Roman" panose="02020603050405020304" pitchFamily="18" charset="0"/>
                <a:cs typeface="Times New Roman" panose="02020603050405020304" pitchFamily="18" charset="0"/>
              </a:rPr>
              <a:t>22768821</a:t>
            </a:r>
          </a:p>
          <a:p>
            <a:pPr marL="0" indent="0">
              <a:buNone/>
            </a:pPr>
            <a:r>
              <a:rPr lang="en-US" altLang="zh-CN" sz="2000" b="1" dirty="0">
                <a:solidFill>
                  <a:schemeClr val="accent1"/>
                </a:solidFill>
                <a:latin typeface="Times New Roman" panose="02020603050405020304" pitchFamily="18" charset="0"/>
                <a:cs typeface="Times New Roman" panose="02020603050405020304" pitchFamily="18" charset="0"/>
              </a:rPr>
              <a:t>Shanghai Experimental School</a:t>
            </a:r>
            <a:endParaRPr lang="zh-CN" altLang="en-US" sz="2000" b="1" dirty="0">
              <a:solidFill>
                <a:schemeClr val="accent1"/>
              </a:solidFill>
              <a:latin typeface="Times New Roman" panose="02020603050405020304" pitchFamily="18" charset="0"/>
              <a:cs typeface="Times New Roman" panose="02020603050405020304" pitchFamily="18" charset="0"/>
            </a:endParaRPr>
          </a:p>
        </p:txBody>
      </p:sp>
      <p:sp>
        <p:nvSpPr>
          <p:cNvPr id="8" name="标题 7">
            <a:extLst>
              <a:ext uri="{FF2B5EF4-FFF2-40B4-BE49-F238E27FC236}">
                <a16:creationId xmlns:a16="http://schemas.microsoft.com/office/drawing/2014/main" id="{FCBB1DA0-2CF1-4848-AEC4-0B954E0ED3AC}"/>
              </a:ext>
            </a:extLst>
          </p:cNvPr>
          <p:cNvSpPr>
            <a:spLocks noGrp="1"/>
          </p:cNvSpPr>
          <p:nvPr>
            <p:ph type="title"/>
          </p:nvPr>
        </p:nvSpPr>
        <p:spPr>
          <a:xfrm>
            <a:off x="-465198" y="1494730"/>
            <a:ext cx="10561418" cy="2291018"/>
          </a:xfrm>
          <a:effectLst>
            <a:outerShdw blurRad="50800" dist="38100" dir="2700000" sx="149000" sy="149000" algn="tl" rotWithShape="0">
              <a:prstClr val="black">
                <a:alpha val="40000"/>
              </a:prstClr>
            </a:outerShdw>
          </a:effectLst>
        </p:spPr>
        <p:txBody>
          <a:bodyPr/>
          <a:lstStyle/>
          <a:p>
            <a:pPr algn="ctr"/>
            <a:r>
              <a:rPr lang="en-US" altLang="zh-CN" sz="9600" dirty="0">
                <a:effectLst>
                  <a:outerShdw blurRad="38100" dist="38100" dir="2700000" algn="tl">
                    <a:srgbClr val="000000">
                      <a:alpha val="43137"/>
                    </a:srgbClr>
                  </a:outerShdw>
                </a:effectLst>
                <a:latin typeface="Edwardian Script ITC" panose="030303020407070D0804" pitchFamily="66" charset="0"/>
              </a:rPr>
              <a:t>Thanks For Listening!</a:t>
            </a:r>
            <a:endParaRPr lang="zh-CN" altLang="en-US" sz="9600" dirty="0">
              <a:effectLst>
                <a:outerShdw blurRad="38100" dist="38100" dir="2700000" algn="tl">
                  <a:srgbClr val="000000">
                    <a:alpha val="43137"/>
                  </a:srgbClr>
                </a:outerShdw>
              </a:effectLst>
              <a:latin typeface="Edwardian Script ITC" panose="030303020407070D0804" pitchFamily="66" charset="0"/>
            </a:endParaRPr>
          </a:p>
        </p:txBody>
      </p:sp>
      <p:sp>
        <p:nvSpPr>
          <p:cNvPr id="2" name="文本框 1">
            <a:extLst>
              <a:ext uri="{FF2B5EF4-FFF2-40B4-BE49-F238E27FC236}">
                <a16:creationId xmlns:a16="http://schemas.microsoft.com/office/drawing/2014/main" id="{DA4800A8-4BE0-45CA-B9DE-5A3C656649DA}"/>
              </a:ext>
            </a:extLst>
          </p:cNvPr>
          <p:cNvSpPr txBox="1"/>
          <p:nvPr/>
        </p:nvSpPr>
        <p:spPr>
          <a:xfrm>
            <a:off x="5577840" y="3960674"/>
            <a:ext cx="6279458" cy="584775"/>
          </a:xfrm>
          <a:prstGeom prst="rect">
            <a:avLst/>
          </a:prstGeom>
          <a:noFill/>
        </p:spPr>
        <p:txBody>
          <a:bodyPr wrap="square" rtlCol="0">
            <a:spAutoFit/>
          </a:bodyPr>
          <a:lstStyle/>
          <a:p>
            <a:pPr algn="r"/>
            <a:r>
              <a:rPr lang="en-US" altLang="zh-CN" sz="3200" b="1" dirty="0">
                <a:solidFill>
                  <a:srgbClr val="C9C9FF"/>
                </a:solidFill>
                <a:latin typeface="Colonna MT" panose="04020805060202030203" pitchFamily="82" charset="0"/>
              </a:rPr>
              <a:t>SES </a:t>
            </a:r>
            <a:r>
              <a:rPr lang="en-US" altLang="zh-CN" sz="3200" b="1" dirty="0" err="1">
                <a:solidFill>
                  <a:srgbClr val="C9C9FF"/>
                </a:solidFill>
                <a:latin typeface="Colonna MT" panose="04020805060202030203" pitchFamily="82" charset="0"/>
              </a:rPr>
              <a:t>stOOrz</a:t>
            </a:r>
            <a:r>
              <a:rPr lang="en-US" altLang="zh-CN" sz="3200" b="1" dirty="0">
                <a:solidFill>
                  <a:srgbClr val="C9C9FF"/>
                </a:solidFill>
                <a:latin typeface="Colonna MT" panose="04020805060202030203" pitchFamily="82" charset="0"/>
              </a:rPr>
              <a:t> Math Modelling Group</a:t>
            </a:r>
            <a:endParaRPr lang="zh-CN" altLang="en-US" sz="3200" b="1" dirty="0">
              <a:solidFill>
                <a:srgbClr val="C9C9FF"/>
              </a:solidFill>
            </a:endParaRPr>
          </a:p>
        </p:txBody>
      </p:sp>
      <p:pic>
        <p:nvPicPr>
          <p:cNvPr id="7" name="图片 6">
            <a:extLst>
              <a:ext uri="{FF2B5EF4-FFF2-40B4-BE49-F238E27FC236}">
                <a16:creationId xmlns:a16="http://schemas.microsoft.com/office/drawing/2014/main" id="{062F7181-DB54-4F79-B2B5-C0A984DBC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286" y="5368401"/>
            <a:ext cx="1168400" cy="1225550"/>
          </a:xfrm>
          <a:prstGeom prst="rect">
            <a:avLst/>
          </a:prstGeom>
        </p:spPr>
      </p:pic>
      <p:sp>
        <p:nvSpPr>
          <p:cNvPr id="3" name="椭圆 2"/>
          <p:cNvSpPr/>
          <p:nvPr/>
        </p:nvSpPr>
        <p:spPr>
          <a:xfrm>
            <a:off x="9688286" y="5331682"/>
            <a:ext cx="238034" cy="144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764486" y="5562600"/>
            <a:ext cx="116114" cy="5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765303" y="2225317"/>
            <a:ext cx="2091995" cy="1596390"/>
            <a:chOff x="613410" y="4972050"/>
            <a:chExt cx="2091995" cy="1596390"/>
          </a:xfrm>
        </p:grpSpPr>
        <p:sp>
          <p:nvSpPr>
            <p:cNvPr id="10" name="任意多边形 9"/>
            <p:cNvSpPr/>
            <p:nvPr/>
          </p:nvSpPr>
          <p:spPr>
            <a:xfrm rot="1535428">
              <a:off x="935608" y="51371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1EC5D9"/>
                </a:gs>
                <a:gs pos="100000">
                  <a:srgbClr val="27A8C7"/>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4550090">
              <a:off x="1149791" y="5729002"/>
              <a:ext cx="989057" cy="82483"/>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2AA1C3"/>
                </a:gs>
                <a:gs pos="100000">
                  <a:srgbClr val="4E478F"/>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535428">
              <a:off x="646048" y="5708630"/>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535428">
              <a:off x="1753539" y="6317739"/>
              <a:ext cx="617321" cy="85619"/>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4C4C91"/>
                </a:gs>
                <a:gs pos="100000">
                  <a:srgbClr val="7F49C3"/>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211580" y="528066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C66CD7"/>
                </a:gs>
                <a:gs pos="61000">
                  <a:srgbClr val="7243C0"/>
                </a:gs>
                <a:gs pos="83000">
                  <a:srgbClr val="4E32B8"/>
                </a:gs>
                <a:gs pos="100000">
                  <a:srgbClr val="3524A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20264943">
              <a:off x="1192778" y="5705276"/>
              <a:ext cx="892481" cy="92372"/>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flip="none" rotWithShape="1">
              <a:gsLst>
                <a:gs pos="0">
                  <a:srgbClr val="7D49C3"/>
                </a:gs>
                <a:gs pos="100000">
                  <a:srgbClr val="9F59CC"/>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535428">
              <a:off x="1996060" y="5713849"/>
              <a:ext cx="676753" cy="89910"/>
            </a:xfrm>
            <a:custGeom>
              <a:avLst/>
              <a:gdLst>
                <a:gd name="connsiteX0" fmla="*/ 0 w 617321"/>
                <a:gd name="connsiteY0" fmla="*/ 0 h 85619"/>
                <a:gd name="connsiteX1" fmla="*/ 617321 w 617321"/>
                <a:gd name="connsiteY1" fmla="*/ 10502 h 85619"/>
                <a:gd name="connsiteX2" fmla="*/ 617321 w 617321"/>
                <a:gd name="connsiteY2" fmla="*/ 85619 h 85619"/>
                <a:gd name="connsiteX3" fmla="*/ 0 w 617321"/>
                <a:gd name="connsiteY3" fmla="*/ 75118 h 85619"/>
              </a:gdLst>
              <a:ahLst/>
              <a:cxnLst>
                <a:cxn ang="0">
                  <a:pos x="connsiteX0" y="connsiteY0"/>
                </a:cxn>
                <a:cxn ang="0">
                  <a:pos x="connsiteX1" y="connsiteY1"/>
                </a:cxn>
                <a:cxn ang="0">
                  <a:pos x="connsiteX2" y="connsiteY2"/>
                </a:cxn>
                <a:cxn ang="0">
                  <a:pos x="connsiteX3" y="connsiteY3"/>
                </a:cxn>
              </a:cxnLst>
              <a:rect l="l" t="t" r="r" b="b"/>
              <a:pathLst>
                <a:path w="617321" h="85619">
                  <a:moveTo>
                    <a:pt x="0" y="0"/>
                  </a:moveTo>
                  <a:lnTo>
                    <a:pt x="617321" y="10502"/>
                  </a:lnTo>
                  <a:lnTo>
                    <a:pt x="617321" y="85619"/>
                  </a:lnTo>
                  <a:lnTo>
                    <a:pt x="0" y="75118"/>
                  </a:lnTo>
                  <a:close/>
                </a:path>
              </a:pathLst>
            </a:custGeom>
            <a:gradFill>
              <a:gsLst>
                <a:gs pos="0">
                  <a:srgbClr val="A25BCE"/>
                </a:gs>
                <a:gs pos="100000">
                  <a:srgbClr val="804AC4"/>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613410" y="4972050"/>
              <a:ext cx="1493825" cy="1287780"/>
            </a:xfrm>
            <a:custGeom>
              <a:avLst/>
              <a:gdLst>
                <a:gd name="connsiteX0" fmla="*/ 369722 w 1493825"/>
                <a:gd name="connsiteY0" fmla="*/ 72390 h 1287780"/>
                <a:gd name="connsiteX1" fmla="*/ 83972 w 1493825"/>
                <a:gd name="connsiteY1" fmla="*/ 643890 h 1287780"/>
                <a:gd name="connsiteX2" fmla="*/ 369722 w 1493825"/>
                <a:gd name="connsiteY2" fmla="*/ 1215390 h 1287780"/>
                <a:gd name="connsiteX3" fmla="*/ 1124102 w 1493825"/>
                <a:gd name="connsiteY3" fmla="*/ 1215390 h 1287780"/>
                <a:gd name="connsiteX4" fmla="*/ 1409852 w 1493825"/>
                <a:gd name="connsiteY4" fmla="*/ 643890 h 1287780"/>
                <a:gd name="connsiteX5" fmla="*/ 1124102 w 1493825"/>
                <a:gd name="connsiteY5" fmla="*/ 72390 h 1287780"/>
                <a:gd name="connsiteX6" fmla="*/ 321945 w 1493825"/>
                <a:gd name="connsiteY6" fmla="*/ 0 h 1287780"/>
                <a:gd name="connsiteX7" fmla="*/ 1171880 w 1493825"/>
                <a:gd name="connsiteY7" fmla="*/ 0 h 1287780"/>
                <a:gd name="connsiteX8" fmla="*/ 1493825 w 1493825"/>
                <a:gd name="connsiteY8" fmla="*/ 643890 h 1287780"/>
                <a:gd name="connsiteX9" fmla="*/ 1171880 w 1493825"/>
                <a:gd name="connsiteY9" fmla="*/ 1287780 h 1287780"/>
                <a:gd name="connsiteX10" fmla="*/ 321945 w 1493825"/>
                <a:gd name="connsiteY10" fmla="*/ 1287780 h 1287780"/>
                <a:gd name="connsiteX11" fmla="*/ 0 w 1493825"/>
                <a:gd name="connsiteY11" fmla="*/ 64389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3825" h="1287780">
                  <a:moveTo>
                    <a:pt x="369722" y="72390"/>
                  </a:moveTo>
                  <a:lnTo>
                    <a:pt x="83972" y="643890"/>
                  </a:lnTo>
                  <a:lnTo>
                    <a:pt x="369722" y="1215390"/>
                  </a:lnTo>
                  <a:lnTo>
                    <a:pt x="1124102" y="1215390"/>
                  </a:lnTo>
                  <a:lnTo>
                    <a:pt x="1409852" y="643890"/>
                  </a:lnTo>
                  <a:lnTo>
                    <a:pt x="1124102" y="72390"/>
                  </a:lnTo>
                  <a:close/>
                  <a:moveTo>
                    <a:pt x="321945" y="0"/>
                  </a:moveTo>
                  <a:lnTo>
                    <a:pt x="1171880" y="0"/>
                  </a:lnTo>
                  <a:lnTo>
                    <a:pt x="1493825" y="643890"/>
                  </a:lnTo>
                  <a:lnTo>
                    <a:pt x="1171880" y="1287780"/>
                  </a:lnTo>
                  <a:lnTo>
                    <a:pt x="321945" y="1287780"/>
                  </a:lnTo>
                  <a:lnTo>
                    <a:pt x="0" y="643890"/>
                  </a:lnTo>
                  <a:close/>
                </a:path>
              </a:pathLst>
            </a:custGeom>
            <a:gradFill>
              <a:gsLst>
                <a:gs pos="0">
                  <a:srgbClr val="1CCBDD"/>
                </a:gs>
                <a:gs pos="61000">
                  <a:srgbClr val="3785B4"/>
                </a:gs>
                <a:gs pos="83000">
                  <a:srgbClr val="455F9D"/>
                </a:gs>
                <a:gs pos="100000">
                  <a:srgbClr val="4E468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19">
            <a:hlinkClick r:id="rId4" action="ppaction://hlinksldjump"/>
            <a:extLst>
              <a:ext uri="{FF2B5EF4-FFF2-40B4-BE49-F238E27FC236}">
                <a16:creationId xmlns:a16="http://schemas.microsoft.com/office/drawing/2014/main" id="{BEAC4512-9018-47AD-946B-B4436620698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90D79267-7857-4A32-9F31-78BE5C7A563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99639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7</a:t>
            </a:r>
            <a:br>
              <a:rPr lang="en-US" altLang="zh-CN" b="1" dirty="0">
                <a:latin typeface="+mj-lt"/>
              </a:rPr>
            </a:br>
            <a:r>
              <a:rPr lang="en-US" altLang="zh-CN" dirty="0">
                <a:latin typeface="+mj-lt"/>
              </a:rPr>
              <a:t>Appendix</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10" name="任意多边形 19">
            <a:hlinkClick r:id="rId2" action="ppaction://hlinksldjump"/>
            <a:extLst>
              <a:ext uri="{FF2B5EF4-FFF2-40B4-BE49-F238E27FC236}">
                <a16:creationId xmlns:a16="http://schemas.microsoft.com/office/drawing/2014/main" id="{E802637B-DBC8-4A5B-9627-AA13BC0DEF1D}"/>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F855A8C-D24A-4F6C-81B0-CC9D635644E2}"/>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41028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B56F9317-B596-480C-A7BB-DDB144061C7D}"/>
              </a:ext>
            </a:extLst>
          </p:cNvPr>
          <p:cNvSpPr>
            <a:spLocks noGrp="1"/>
          </p:cNvSpPr>
          <p:nvPr>
            <p:ph idx="1"/>
          </p:nvPr>
        </p:nvSpPr>
        <p:spPr/>
        <p:txBody>
          <a:bodyPr numCol="3" anchor="t">
            <a:noAutofit/>
          </a:bodyPr>
          <a:lstStyle/>
          <a:p>
            <a:pPr>
              <a:buFont typeface="Wingdings" panose="05000000000000000000" pitchFamily="2" charset="2"/>
              <a:buChar char="p"/>
            </a:pPr>
            <a:r>
              <a:rPr lang="en-US" altLang="zh-CN" sz="1200" b="1" dirty="0">
                <a:solidFill>
                  <a:schemeClr val="accent1"/>
                </a:solidFill>
                <a:latin typeface="+mj-lt"/>
                <a:hlinkClick r:id="rId2" action="ppaction://hlinksldjump">
                  <a:extLst>
                    <a:ext uri="{A12FA001-AC4F-418D-AE19-62706E023703}">
                      <ahyp:hlinkClr xmlns:ahyp="http://schemas.microsoft.com/office/drawing/2018/hyperlinkcolor" val="tx"/>
                    </a:ext>
                  </a:extLst>
                </a:hlinkClick>
              </a:rPr>
              <a:t>Pg. 4 Model Analysis &amp; Structure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 action="ppaction://hlinksldjump">
                  <a:extLst>
                    <a:ext uri="{A12FA001-AC4F-418D-AE19-62706E023703}">
                      <ahyp:hlinkClr xmlns:ahyp="http://schemas.microsoft.com/office/drawing/2018/hyperlinkcolor" val="tx"/>
                    </a:ext>
                  </a:extLst>
                </a:hlinkClick>
              </a:rPr>
              <a:t>Pg. 5 Critical Assumptions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4" action="ppaction://hlinksldjump">
                  <a:extLst>
                    <a:ext uri="{A12FA001-AC4F-418D-AE19-62706E023703}">
                      <ahyp:hlinkClr xmlns:ahyp="http://schemas.microsoft.com/office/drawing/2018/hyperlinkcolor" val="tx"/>
                    </a:ext>
                  </a:extLst>
                </a:hlinkClick>
              </a:rPr>
              <a:t>Pg. 6 Definitions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5" action="ppaction://hlinksldjump">
                  <a:extLst>
                    <a:ext uri="{A12FA001-AC4F-418D-AE19-62706E023703}">
                      <ahyp:hlinkClr xmlns:ahyp="http://schemas.microsoft.com/office/drawing/2018/hyperlinkcolor" val="tx"/>
                    </a:ext>
                  </a:extLst>
                </a:hlinkClick>
              </a:rPr>
              <a:t>Pg. 8 Overview of Math Model</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6" action="ppaction://hlinksldjump">
                  <a:extLst>
                    <a:ext uri="{A12FA001-AC4F-418D-AE19-62706E023703}">
                      <ahyp:hlinkClr xmlns:ahyp="http://schemas.microsoft.com/office/drawing/2018/hyperlinkcolor" val="tx"/>
                    </a:ext>
                  </a:extLst>
                </a:hlinkClick>
              </a:rPr>
              <a:t>Pg. 9 Regular States - Coordinates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7" action="ppaction://hlinksldjump">
                  <a:extLst>
                    <a:ext uri="{A12FA001-AC4F-418D-AE19-62706E023703}">
                      <ahyp:hlinkClr xmlns:ahyp="http://schemas.microsoft.com/office/drawing/2018/hyperlinkcolor" val="tx"/>
                    </a:ext>
                  </a:extLst>
                </a:hlinkClick>
              </a:rPr>
              <a:t>Pg. 10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8" action="ppaction://hlinksldjump">
                  <a:extLst>
                    <a:ext uri="{A12FA001-AC4F-418D-AE19-62706E023703}">
                      <ahyp:hlinkClr xmlns:ahyp="http://schemas.microsoft.com/office/drawing/2018/hyperlinkcolor" val="tx"/>
                    </a:ext>
                  </a:extLst>
                </a:hlinkClick>
              </a:rPr>
              <a:t>Pg. 11 Regular States - D -&gt; v</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9" action="ppaction://hlinksldjump">
                  <a:extLst>
                    <a:ext uri="{A12FA001-AC4F-418D-AE19-62706E023703}">
                      <ahyp:hlinkClr xmlns:ahyp="http://schemas.microsoft.com/office/drawing/2018/hyperlinkcolor" val="tx"/>
                    </a:ext>
                  </a:extLst>
                </a:hlinkClick>
              </a:rPr>
              <a:t>Pg. 12 Regular States - Distribution -&gt; D</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9" action="ppaction://hlinksldjump">
                  <a:extLst>
                    <a:ext uri="{A12FA001-AC4F-418D-AE19-62706E023703}">
                      <ahyp:hlinkClr xmlns:ahyp="http://schemas.microsoft.com/office/drawing/2018/hyperlinkcolor" val="tx"/>
                    </a:ext>
                  </a:extLst>
                </a:hlinkClick>
              </a:rPr>
              <a:t>Pg. 13 Regular States - v -&gt; Distribution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0" action="ppaction://hlinksldjump">
                  <a:extLst>
                    <a:ext uri="{A12FA001-AC4F-418D-AE19-62706E023703}">
                      <ahyp:hlinkClr xmlns:ahyp="http://schemas.microsoft.com/office/drawing/2018/hyperlinkcolor" val="tx"/>
                    </a:ext>
                  </a:extLst>
                </a:hlinkClick>
              </a:rPr>
              <a:t>Pg. 14 Regular States - Overall Recursion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1" action="ppaction://hlinksldjump">
                  <a:extLst>
                    <a:ext uri="{A12FA001-AC4F-418D-AE19-62706E023703}">
                      <ahyp:hlinkClr xmlns:ahyp="http://schemas.microsoft.com/office/drawing/2018/hyperlinkcolor" val="tx"/>
                    </a:ext>
                  </a:extLst>
                </a:hlinkClick>
              </a:rPr>
              <a:t>Pg. 15 Crowded State - Stowing &amp;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2" action="ppaction://hlinksldjump">
                  <a:extLst>
                    <a:ext uri="{A12FA001-AC4F-418D-AE19-62706E023703}">
                      <ahyp:hlinkClr xmlns:ahyp="http://schemas.microsoft.com/office/drawing/2018/hyperlinkcolor" val="tx"/>
                    </a:ext>
                  </a:extLst>
                </a:hlinkClick>
              </a:rPr>
              <a:t>Pg. 16 Crowded State - Seating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3" action="ppaction://hlinksldjump">
                  <a:extLst>
                    <a:ext uri="{A12FA001-AC4F-418D-AE19-62706E023703}">
                      <ahyp:hlinkClr xmlns:ahyp="http://schemas.microsoft.com/office/drawing/2018/hyperlinkcolor" val="tx"/>
                    </a:ext>
                  </a:extLst>
                </a:hlinkClick>
              </a:rPr>
              <a:t>Pg. 17 Crowded State - Congestion Parameter</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4" action="ppaction://hlinksldjump">
                  <a:extLst>
                    <a:ext uri="{A12FA001-AC4F-418D-AE19-62706E023703}">
                      <ahyp:hlinkClr xmlns:ahyp="http://schemas.microsoft.com/office/drawing/2018/hyperlinkcolor" val="tx"/>
                    </a:ext>
                  </a:extLst>
                </a:hlinkClick>
              </a:rPr>
              <a:t>Pg. 18 Crowded State - Interconversion Formula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5" action="ppaction://hlinksldjump">
                  <a:extLst>
                    <a:ext uri="{A12FA001-AC4F-418D-AE19-62706E023703}">
                      <ahyp:hlinkClr xmlns:ahyp="http://schemas.microsoft.com/office/drawing/2018/hyperlinkcolor" val="tx"/>
                    </a:ext>
                  </a:extLst>
                </a:hlinkClick>
              </a:rPr>
              <a:t>Pg. 19 Crowded State - Delete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6" action="ppaction://hlinksldjump">
                  <a:extLst>
                    <a:ext uri="{A12FA001-AC4F-418D-AE19-62706E023703}">
                      <ahyp:hlinkClr xmlns:ahyp="http://schemas.microsoft.com/office/drawing/2018/hyperlinkcolor" val="tx"/>
                    </a:ext>
                  </a:extLst>
                </a:hlinkClick>
              </a:rPr>
              <a:t>Pg. 20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7" action="ppaction://hlinksldjump">
                  <a:extLst>
                    <a:ext uri="{A12FA001-AC4F-418D-AE19-62706E023703}">
                      <ahyp:hlinkClr xmlns:ahyp="http://schemas.microsoft.com/office/drawing/2018/hyperlinkcolor" val="tx"/>
                    </a:ext>
                  </a:extLst>
                </a:hlinkClick>
              </a:rPr>
              <a:t>Pg. 21 Total Time</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8" action="ppaction://hlinksldjump">
                  <a:extLst>
                    <a:ext uri="{A12FA001-AC4F-418D-AE19-62706E023703}">
                      <ahyp:hlinkClr xmlns:ahyp="http://schemas.microsoft.com/office/drawing/2018/hyperlinkcolor" val="tx"/>
                    </a:ext>
                  </a:extLst>
                </a:hlinkClick>
              </a:rPr>
              <a:t>Pg. 23 Vertical Optimization - </a:t>
            </a:r>
            <a:r>
              <a:rPr lang="en-US" altLang="zh-CN" sz="1200" b="1" dirty="0" err="1">
                <a:solidFill>
                  <a:schemeClr val="accent1"/>
                </a:solidFill>
                <a:latin typeface="+mj-lt"/>
                <a:hlinkClick r:id="rId18" action="ppaction://hlinksldjump">
                  <a:extLst>
                    <a:ext uri="{A12FA001-AC4F-418D-AE19-62706E023703}">
                      <ahyp:hlinkClr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19" action="ppaction://hlinksldjump">
                  <a:extLst>
                    <a:ext uri="{A12FA001-AC4F-418D-AE19-62706E023703}">
                      <ahyp:hlinkClr xmlns:ahyp="http://schemas.microsoft.com/office/drawing/2018/hyperlinkcolor" val="tx"/>
                    </a:ext>
                  </a:extLst>
                </a:hlinkClick>
              </a:rPr>
              <a:t>Pg. 24 Vertical Optimization - </a:t>
            </a:r>
            <a:r>
              <a:rPr lang="en-US" altLang="zh-CN" sz="1200" b="1" dirty="0" err="1">
                <a:solidFill>
                  <a:schemeClr val="accent1"/>
                </a:solidFill>
                <a:latin typeface="+mj-lt"/>
                <a:hlinkClick r:id="rId19" action="ppaction://hlinksldjump">
                  <a:extLst>
                    <a:ext uri="{A12FA001-AC4F-418D-AE19-62706E023703}">
                      <ahyp:hlinkClr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0" action="ppaction://hlinksldjump">
                  <a:extLst>
                    <a:ext uri="{A12FA001-AC4F-418D-AE19-62706E023703}">
                      <ahyp:hlinkClr xmlns:ahyp="http://schemas.microsoft.com/office/drawing/2018/hyperlinkcolor" val="tx"/>
                    </a:ext>
                  </a:extLst>
                </a:hlinkClick>
              </a:rPr>
              <a:t>Pg. 25 Vertical Optimization - </a:t>
            </a:r>
            <a:r>
              <a:rPr lang="en-US" altLang="zh-CN" sz="1200" b="1" dirty="0" err="1">
                <a:solidFill>
                  <a:schemeClr val="accent1"/>
                </a:solidFill>
                <a:latin typeface="+mj-lt"/>
                <a:hlinkClick r:id="rId20" action="ppaction://hlinksldjump">
                  <a:extLst>
                    <a:ext uri="{A12FA001-AC4F-418D-AE19-62706E023703}">
                      <ahyp:hlinkClr xmlns:ahyp="http://schemas.microsoft.com/office/drawing/2018/hyperlinkcolor" val="tx"/>
                    </a:ext>
                  </a:extLst>
                </a:hlinkClick>
              </a:rPr>
              <a:t>Parallelity</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1" action="ppaction://hlinksldjump">
                  <a:extLst>
                    <a:ext uri="{A12FA001-AC4F-418D-AE19-62706E023703}">
                      <ahyp:hlinkClr xmlns:ahyp="http://schemas.microsoft.com/office/drawing/2018/hyperlinkcolor" val="tx"/>
                    </a:ext>
                  </a:extLst>
                </a:hlinkClick>
              </a:rPr>
              <a:t>Pg. 26 Disembarking</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2" action="ppaction://hlinksldjump">
                  <a:extLst>
                    <a:ext uri="{A12FA001-AC4F-418D-AE19-62706E023703}">
                      <ahyp:hlinkClr xmlns:ahyp="http://schemas.microsoft.com/office/drawing/2018/hyperlinkcolor" val="tx"/>
                    </a:ext>
                  </a:extLst>
                </a:hlinkClick>
              </a:rPr>
              <a:t>Pg. 27 Horizontal optimization - Satisfactory Index</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3" action="ppaction://hlinksldjump">
                  <a:extLst>
                    <a:ext uri="{A12FA001-AC4F-418D-AE19-62706E023703}">
                      <ahyp:hlinkClr xmlns:ahyp="http://schemas.microsoft.com/office/drawing/2018/hyperlinkcolor" val="tx"/>
                    </a:ext>
                  </a:extLst>
                </a:hlinkClick>
              </a:rPr>
              <a:t>Pg. 28 Results Graph</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4" action="ppaction://hlinksldjump">
                  <a:extLst>
                    <a:ext uri="{A12FA001-AC4F-418D-AE19-62706E023703}">
                      <ahyp:hlinkClr xmlns:ahyp="http://schemas.microsoft.com/office/drawing/2018/hyperlinkcolor" val="tx"/>
                    </a:ext>
                  </a:extLst>
                </a:hlinkClick>
              </a:rPr>
              <a:t>Pg. 29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5" action="ppaction://hlinksldjump">
                  <a:extLst>
                    <a:ext uri="{A12FA001-AC4F-418D-AE19-62706E023703}">
                      <ahyp:hlinkClr xmlns:ahyp="http://schemas.microsoft.com/office/drawing/2018/hyperlinkcolor" val="tx"/>
                    </a:ext>
                  </a:extLst>
                </a:hlinkClick>
              </a:rPr>
              <a:t>Pg. 31 SA Results</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6" action="ppaction://hlinksldjump">
                  <a:extLst>
                    <a:ext uri="{A12FA001-AC4F-418D-AE19-62706E023703}">
                      <ahyp:hlinkClr xmlns:ahyp="http://schemas.microsoft.com/office/drawing/2018/hyperlinkcolor" val="tx"/>
                    </a:ext>
                  </a:extLst>
                </a:hlinkClick>
              </a:rPr>
              <a:t>Pg. 32 SA Conclusion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7" action="ppaction://hlinksldjump">
                  <a:extLst>
                    <a:ext uri="{A12FA001-AC4F-418D-AE19-62706E023703}">
                      <ahyp:hlinkClr xmlns:ahyp="http://schemas.microsoft.com/office/drawing/2018/hyperlinkcolor" val="tx"/>
                    </a:ext>
                  </a:extLst>
                </a:hlinkClick>
              </a:rPr>
              <a:t>Pg. 34 Different Aircrafts - Coordinates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8" action="ppaction://hlinksldjump">
                  <a:extLst>
                    <a:ext uri="{A12FA001-AC4F-418D-AE19-62706E023703}">
                      <ahyp:hlinkClr xmlns:ahyp="http://schemas.microsoft.com/office/drawing/2018/hyperlinkcolor" val="tx"/>
                    </a:ext>
                  </a:extLst>
                </a:hlinkClick>
              </a:rPr>
              <a:t>Pg. 35 Different Aircrafts - Coordinates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29" action="ppaction://hlinksldjump">
                  <a:extLst>
                    <a:ext uri="{A12FA001-AC4F-418D-AE19-62706E023703}">
                      <ahyp:hlinkClr xmlns:ahyp="http://schemas.microsoft.com/office/drawing/2018/hyperlinkcolor" val="tx"/>
                    </a:ext>
                  </a:extLst>
                </a:hlinkClick>
              </a:rPr>
              <a:t>Pg. 36 Different Aircrafts - </a:t>
            </a:r>
            <a:r>
              <a:rPr lang="en-US" altLang="zh-CN" sz="1200" b="1" dirty="0" err="1">
                <a:solidFill>
                  <a:schemeClr val="accent1"/>
                </a:solidFill>
                <a:latin typeface="+mj-lt"/>
                <a:hlinkClick r:id="rId29" action="ppaction://hlinksldjump">
                  <a:extLst>
                    <a:ext uri="{A12FA001-AC4F-418D-AE19-62706E023703}">
                      <ahyp:hlinkClr xmlns:ahyp="http://schemas.microsoft.com/office/drawing/2018/hyperlinkcolor"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0" action="ppaction://hlinksldjump">
                  <a:extLst>
                    <a:ext uri="{A12FA001-AC4F-418D-AE19-62706E023703}">
                      <ahyp:hlinkClr xmlns:ahyp="http://schemas.microsoft.com/office/drawing/2018/hyperlinkcolor" val="tx"/>
                    </a:ext>
                  </a:extLst>
                </a:hlinkClick>
              </a:rPr>
              <a:t>Pg. 37 Different Aircrafts - </a:t>
            </a:r>
            <a:r>
              <a:rPr lang="en-US" altLang="zh-CN" sz="1200" b="1" dirty="0" err="1">
                <a:solidFill>
                  <a:schemeClr val="accent1"/>
                </a:solidFill>
                <a:latin typeface="+mj-lt"/>
                <a:hlinkClick r:id="rId30" action="ppaction://hlinksldjump">
                  <a:extLst>
                    <a:ext uri="{A12FA001-AC4F-418D-AE19-62706E023703}">
                      <ahyp:hlinkClr xmlns:ahyp="http://schemas.microsoft.com/office/drawing/2018/hyperlinkcolor" val="tx"/>
                    </a:ext>
                  </a:extLst>
                </a:hlinkClick>
              </a:rPr>
              <a:t>Optimisation</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1" action="ppaction://hlinksldjump">
                  <a:extLst>
                    <a:ext uri="{A12FA001-AC4F-418D-AE19-62706E023703}">
                      <ahyp:hlinkClr xmlns:ahyp="http://schemas.microsoft.com/office/drawing/2018/hyperlinkcolor" val="tx"/>
                    </a:ext>
                  </a:extLst>
                </a:hlinkClick>
              </a:rPr>
              <a:t>Pg. 38 Different Aircrafts - Conclusion FW</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2" action="ppaction://hlinksldjump">
                  <a:extLst>
                    <a:ext uri="{A12FA001-AC4F-418D-AE19-62706E023703}">
                      <ahyp:hlinkClr xmlns:ahyp="http://schemas.microsoft.com/office/drawing/2018/hyperlinkcolor" val="tx"/>
                    </a:ext>
                  </a:extLst>
                </a:hlinkClick>
              </a:rPr>
              <a:t>Pg. 39 Different Aircrafts - Conclusion TETA</a:t>
            </a:r>
            <a:endParaRPr lang="en-US" altLang="zh-CN" sz="1200" b="1" dirty="0">
              <a:solidFill>
                <a:schemeClr val="accent1"/>
              </a:solidFill>
              <a:latin typeface="+mj-lt"/>
            </a:endParaRPr>
          </a:p>
          <a:p>
            <a:pPr>
              <a:buFont typeface="Wingdings" panose="05000000000000000000" pitchFamily="2" charset="2"/>
              <a:buChar char="p"/>
            </a:pPr>
            <a:r>
              <a:rPr lang="en-US" altLang="zh-CN" sz="1200" b="1" dirty="0">
                <a:solidFill>
                  <a:schemeClr val="accent1"/>
                </a:solidFill>
                <a:latin typeface="+mj-lt"/>
                <a:hlinkClick r:id="rId33" action="ppaction://hlinksldjump">
                  <a:extLst>
                    <a:ext uri="{A12FA001-AC4F-418D-AE19-62706E023703}">
                      <ahyp:hlinkClr xmlns:ahyp="http://schemas.microsoft.com/office/drawing/2018/hyperlinkcolor" val="tx"/>
                    </a:ext>
                  </a:extLst>
                </a:hlinkClick>
              </a:rPr>
              <a:t>Pg. 41 Strengths &amp; Weaknesses </a:t>
            </a:r>
            <a:endParaRPr lang="zh-CN" altLang="en-US" sz="1200" b="1" dirty="0">
              <a:solidFill>
                <a:schemeClr val="accent1"/>
              </a:solidFill>
              <a:latin typeface="+mj-lt"/>
            </a:endParaRPr>
          </a:p>
        </p:txBody>
      </p:sp>
      <p:sp>
        <p:nvSpPr>
          <p:cNvPr id="8" name="标题 7">
            <a:extLst>
              <a:ext uri="{FF2B5EF4-FFF2-40B4-BE49-F238E27FC236}">
                <a16:creationId xmlns:a16="http://schemas.microsoft.com/office/drawing/2014/main" id="{F43E4C6B-EB12-48A6-95E8-F4B72E84ED0C}"/>
              </a:ext>
            </a:extLst>
          </p:cNvPr>
          <p:cNvSpPr>
            <a:spLocks noGrp="1"/>
          </p:cNvSpPr>
          <p:nvPr>
            <p:ph type="title"/>
          </p:nvPr>
        </p:nvSpPr>
        <p:spPr/>
        <p:txBody>
          <a:bodyPr/>
          <a:lstStyle/>
          <a:p>
            <a:r>
              <a:rPr lang="en-US" altLang="zh-CN" dirty="0">
                <a:latin typeface="+mj-lt"/>
              </a:rPr>
              <a:t>Hyperlinks</a:t>
            </a:r>
            <a:endParaRPr lang="zh-CN" altLang="en-US" dirty="0">
              <a:latin typeface="+mj-lt"/>
            </a:endParaRPr>
          </a:p>
        </p:txBody>
      </p:sp>
      <p:sp>
        <p:nvSpPr>
          <p:cNvPr id="10" name="任意多边形 19">
            <a:hlinkClick r:id="rId34" action="ppaction://hlinksldjump"/>
            <a:extLst>
              <a:ext uri="{FF2B5EF4-FFF2-40B4-BE49-F238E27FC236}">
                <a16:creationId xmlns:a16="http://schemas.microsoft.com/office/drawing/2014/main" id="{652BB785-0028-4AC7-86E3-4B003863AAB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242B1B-7D47-4562-97C7-4C7FD187EFD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524442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1E7BE53-5189-4E9D-905D-823A5D35B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051" y="2497745"/>
            <a:ext cx="8172949" cy="4012081"/>
          </a:xfrm>
          <a:prstGeom prst="rect">
            <a:avLst/>
          </a:prstGeom>
        </p:spPr>
      </p:pic>
      <p:sp>
        <p:nvSpPr>
          <p:cNvPr id="29" name="矩形 28"/>
          <p:cNvSpPr/>
          <p:nvPr/>
        </p:nvSpPr>
        <p:spPr>
          <a:xfrm>
            <a:off x="1324356" y="3246746"/>
            <a:ext cx="3123184" cy="2011680"/>
          </a:xfrm>
          <a:prstGeom prst="rect">
            <a:avLst/>
          </a:prstGeom>
          <a:noFill/>
          <a:ln w="28575">
            <a:solidFill>
              <a:srgbClr val="0F007B"/>
            </a:solidFill>
            <a:prstDash val="sysDash"/>
          </a:ln>
          <a:effectLst>
            <a:softEdge rad="12700"/>
          </a:effectLst>
        </p:spPr>
        <p:txBody>
          <a:bodyPr wrap="square" rtlCol="0">
            <a:spAutoFit/>
          </a:bodyPr>
          <a:lstStyle/>
          <a:p>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7DA54195-B3FD-4C02-982C-10F77140AB6A}"/>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Justification</a:t>
            </a:r>
            <a:r>
              <a:rPr kumimoji="0" lang="en-US" altLang="zh-CN"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altLang="zh-CN"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fo</a:t>
            </a:r>
            <a:r>
              <a:rPr lang="en-US" altLang="zh-CN" dirty="0">
                <a:solidFill>
                  <a:prstClr val="white"/>
                </a:solidFill>
                <a:latin typeface="Times New Roman" panose="02020603050405020304" pitchFamily="18" charset="0"/>
                <a:cs typeface="Times New Roman" panose="02020603050405020304" pitchFamily="18" charset="0"/>
              </a:rPr>
              <a:t>r the Assumption</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AE54E0F8-66F2-4F94-8954-CCEECD27F28D}"/>
              </a:ext>
            </a:extLst>
          </p:cNvPr>
          <p:cNvSpPr>
            <a:spLocks noGrp="1"/>
          </p:cNvSpPr>
          <p:nvPr>
            <p:ph idx="1"/>
          </p:nvPr>
        </p:nvSpPr>
        <p:spPr>
          <a:xfrm>
            <a:off x="818712" y="2222287"/>
            <a:ext cx="2876466" cy="3636511"/>
          </a:xfrm>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The explanation for the last assumption made in the previous slide</a:t>
            </a:r>
          </a:p>
          <a:p>
            <a:pPr lvl="1" defTabSz="914400">
              <a:spcBef>
                <a:spcPts val="0"/>
              </a:spcBef>
              <a:spcAft>
                <a:spcPts val="0"/>
              </a:spcAft>
              <a:buClrTx/>
              <a:buFont typeface="Wingdings" panose="05000000000000000000" pitchFamily="2" charset="2"/>
              <a:buChar char="p"/>
              <a:defRPr/>
            </a:pPr>
            <a:endParaRPr lang="zh-CN" altLang="en-US" sz="1800" dirty="0">
              <a:latin typeface="宋体" panose="02010600030101010101" pitchFamily="2" charset="-122"/>
              <a:ea typeface="宋体" panose="02010600030101010101" pitchFamily="2" charset="-122"/>
            </a:endParaRPr>
          </a:p>
        </p:txBody>
      </p:sp>
      <p:cxnSp>
        <p:nvCxnSpPr>
          <p:cNvPr id="6" name="直接箭头连接符 5"/>
          <p:cNvCxnSpPr>
            <a:stCxn id="11" idx="3"/>
          </p:cNvCxnSpPr>
          <p:nvPr/>
        </p:nvCxnSpPr>
        <p:spPr>
          <a:xfrm>
            <a:off x="4303776" y="3613696"/>
            <a:ext cx="4553712" cy="921728"/>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99616" y="3352086"/>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continuous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499616" y="3352086"/>
                <a:ext cx="2804160" cy="523220"/>
              </a:xfrm>
              <a:prstGeom prst="rect">
                <a:avLst/>
              </a:prstGeom>
              <a:blipFill>
                <a:blip r:embed="rId4"/>
                <a:stretch>
                  <a:fillRect l="-215" b="-6593"/>
                </a:stretch>
              </a:blipFill>
              <a:ln w="28575">
                <a:solidFill>
                  <a:srgbClr val="0F007B"/>
                </a:solidFill>
              </a:ln>
            </p:spPr>
            <p:txBody>
              <a:bodyPr/>
              <a:lstStyle/>
              <a:p>
                <a:r>
                  <a:rPr lang="zh-CN" altLang="en-US">
                    <a:noFill/>
                  </a:rPr>
                  <a:t> </a:t>
                </a:r>
              </a:p>
            </p:txBody>
          </p:sp>
        </mc:Fallback>
      </mc:AlternateContent>
      <p:cxnSp>
        <p:nvCxnSpPr>
          <p:cNvPr id="12" name="直接箭头连接符 11"/>
          <p:cNvCxnSpPr>
            <a:stCxn id="14" idx="3"/>
          </p:cNvCxnSpPr>
          <p:nvPr/>
        </p:nvCxnSpPr>
        <p:spPr>
          <a:xfrm>
            <a:off x="4303776" y="4249430"/>
            <a:ext cx="2225040" cy="852923"/>
          </a:xfrm>
          <a:prstGeom prst="straightConnector1">
            <a:avLst/>
          </a:prstGeom>
          <a:ln w="19050">
            <a:solidFill>
              <a:srgbClr val="0F007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499616" y="3987820"/>
                <a:ext cx="2804160" cy="523220"/>
              </a:xfrm>
              <a:prstGeom prst="rect">
                <a:avLst/>
              </a:prstGeom>
              <a:noFill/>
              <a:ln w="28575">
                <a:solidFill>
                  <a:srgbClr val="0F007B"/>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The more </a:t>
                </a:r>
                <a:r>
                  <a:rPr lang="en-US" altLang="zh-CN" sz="1400" b="1" dirty="0">
                    <a:solidFill>
                      <a:srgbClr val="0F007B"/>
                    </a:solidFill>
                    <a:latin typeface="Times New Roman" panose="02020603050405020304" pitchFamily="18" charset="0"/>
                    <a:cs typeface="Times New Roman" panose="02020603050405020304" pitchFamily="18" charset="0"/>
                  </a:rPr>
                  <a:t>discrete</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 the passengers’ speed at every time step</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499616" y="3987820"/>
                <a:ext cx="2804160" cy="523220"/>
              </a:xfrm>
              <a:prstGeom prst="rect">
                <a:avLst/>
              </a:prstGeom>
              <a:blipFill>
                <a:blip r:embed="rId5"/>
                <a:stretch>
                  <a:fillRect l="-215" b="-7692"/>
                </a:stretch>
              </a:blipFill>
              <a:ln w="28575">
                <a:solidFill>
                  <a:srgbClr val="0F007B"/>
                </a:solidFill>
              </a:ln>
            </p:spPr>
            <p:txBody>
              <a:bodyPr/>
              <a:lstStyle/>
              <a:p>
                <a:r>
                  <a:rPr lang="zh-CN" altLang="en-US">
                    <a:noFill/>
                  </a:rPr>
                  <a:t> </a:t>
                </a:r>
              </a:p>
            </p:txBody>
          </p:sp>
        </mc:Fallback>
      </mc:AlternateContent>
      <p:sp>
        <p:nvSpPr>
          <p:cNvPr id="16" name="椭圆 15"/>
          <p:cNvSpPr/>
          <p:nvPr/>
        </p:nvSpPr>
        <p:spPr>
          <a:xfrm>
            <a:off x="6957060" y="459995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7" name="椭圆 16"/>
          <p:cNvSpPr/>
          <p:nvPr/>
        </p:nvSpPr>
        <p:spPr>
          <a:xfrm>
            <a:off x="6751320" y="469139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18" name="椭圆 17"/>
          <p:cNvSpPr/>
          <p:nvPr/>
        </p:nvSpPr>
        <p:spPr>
          <a:xfrm>
            <a:off x="6537960" y="4965712"/>
            <a:ext cx="57150" cy="558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cxnSp>
        <p:nvCxnSpPr>
          <p:cNvPr id="19" name="直接箭头连接符 18"/>
          <p:cNvCxnSpPr>
            <a:stCxn id="25" idx="1"/>
            <a:endCxn id="27" idx="3"/>
          </p:cNvCxnSpPr>
          <p:nvPr/>
        </p:nvCxnSpPr>
        <p:spPr>
          <a:xfrm flipH="1" flipV="1">
            <a:off x="4303776" y="4875758"/>
            <a:ext cx="2127504" cy="112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6428542" y="4503786"/>
            <a:ext cx="760342" cy="644337"/>
          </a:xfrm>
          <a:custGeom>
            <a:avLst/>
            <a:gdLst>
              <a:gd name="connsiteX0" fmla="*/ 200858 w 760342"/>
              <a:gd name="connsiteY0" fmla="*/ 119014 h 644337"/>
              <a:gd name="connsiteX1" fmla="*/ 2738 w 760342"/>
              <a:gd name="connsiteY1" fmla="*/ 383174 h 644337"/>
              <a:gd name="connsiteX2" fmla="*/ 99258 w 760342"/>
              <a:gd name="connsiteY2" fmla="*/ 642254 h 644337"/>
              <a:gd name="connsiteX3" fmla="*/ 292298 w 760342"/>
              <a:gd name="connsiteY3" fmla="*/ 494934 h 644337"/>
              <a:gd name="connsiteX4" fmla="*/ 383738 w 760342"/>
              <a:gd name="connsiteY4" fmla="*/ 312054 h 644337"/>
              <a:gd name="connsiteX5" fmla="*/ 663138 w 760342"/>
              <a:gd name="connsiteY5" fmla="*/ 195214 h 644337"/>
              <a:gd name="connsiteX6" fmla="*/ 759658 w 760342"/>
              <a:gd name="connsiteY6" fmla="*/ 144414 h 644337"/>
              <a:gd name="connsiteX7" fmla="*/ 683458 w 760342"/>
              <a:gd name="connsiteY7" fmla="*/ 2174 h 644337"/>
              <a:gd name="connsiteX8" fmla="*/ 322778 w 760342"/>
              <a:gd name="connsiteY8" fmla="*/ 63134 h 644337"/>
              <a:gd name="connsiteX9" fmla="*/ 200858 w 760342"/>
              <a:gd name="connsiteY9" fmla="*/ 119014 h 6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42" h="644337">
                <a:moveTo>
                  <a:pt x="200858" y="119014"/>
                </a:moveTo>
                <a:cubicBezTo>
                  <a:pt x="147518" y="172354"/>
                  <a:pt x="19671" y="295967"/>
                  <a:pt x="2738" y="383174"/>
                </a:cubicBezTo>
                <a:cubicBezTo>
                  <a:pt x="-14195" y="470381"/>
                  <a:pt x="50998" y="623627"/>
                  <a:pt x="99258" y="642254"/>
                </a:cubicBezTo>
                <a:cubicBezTo>
                  <a:pt x="147518" y="660881"/>
                  <a:pt x="244885" y="549967"/>
                  <a:pt x="292298" y="494934"/>
                </a:cubicBezTo>
                <a:cubicBezTo>
                  <a:pt x="339711" y="439901"/>
                  <a:pt x="321931" y="362007"/>
                  <a:pt x="383738" y="312054"/>
                </a:cubicBezTo>
                <a:cubicBezTo>
                  <a:pt x="445545" y="262101"/>
                  <a:pt x="600485" y="223154"/>
                  <a:pt x="663138" y="195214"/>
                </a:cubicBezTo>
                <a:cubicBezTo>
                  <a:pt x="725791" y="167274"/>
                  <a:pt x="756271" y="176587"/>
                  <a:pt x="759658" y="144414"/>
                </a:cubicBezTo>
                <a:cubicBezTo>
                  <a:pt x="763045" y="112241"/>
                  <a:pt x="756271" y="15721"/>
                  <a:pt x="683458" y="2174"/>
                </a:cubicBezTo>
                <a:cubicBezTo>
                  <a:pt x="610645" y="-11373"/>
                  <a:pt x="400671" y="41967"/>
                  <a:pt x="322778" y="63134"/>
                </a:cubicBezTo>
                <a:cubicBezTo>
                  <a:pt x="244885" y="84301"/>
                  <a:pt x="254198" y="65674"/>
                  <a:pt x="200858" y="11901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1499616" y="4614148"/>
                <a:ext cx="2804160" cy="523220"/>
              </a:xfrm>
              <a:prstGeom prst="rect">
                <a:avLst/>
              </a:prstGeom>
              <a:noFill/>
              <a:ln w="28575">
                <a:solidFill>
                  <a:srgbClr val="FF0000"/>
                </a:solidFill>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Every </a:t>
                </a:r>
                <a14:m>
                  <m:oMath xmlns:m="http://schemas.openxmlformats.org/officeDocument/2006/math">
                    <m:sSub>
                      <m:sSubPr>
                        <m:ctrlPr>
                          <a:rPr lang="en-US" altLang="zh-CN" sz="1400" b="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oMath>
                </a14:m>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 be seen as a distinct </a:t>
                </a:r>
                <a:r>
                  <a:rPr lang="en-US" altLang="zh-CN" sz="1400" b="1" dirty="0">
                    <a:solidFill>
                      <a:srgbClr val="FF0000"/>
                    </a:solidFill>
                    <a:latin typeface="Times New Roman" panose="02020603050405020304" pitchFamily="18" charset="0"/>
                    <a:cs typeface="Times New Roman" panose="02020603050405020304" pitchFamily="18" charset="0"/>
                  </a:rPr>
                  <a:t>point</a:t>
                </a:r>
                <a:r>
                  <a:rPr lang="en-US" altLang="zh-CN" sz="1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𝑣</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𝐴</m:t>
                    </m:r>
                    <m:r>
                      <a:rPr lang="en-US" altLang="zh-CN" sz="1400" b="0" i="1" smtClean="0">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𝑡</m:t>
                    </m:r>
                    <m:r>
                      <a:rPr lang="en-US" altLang="zh-CN" sz="1400" b="0" i="1"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99616" y="4614148"/>
                <a:ext cx="2804160" cy="523220"/>
              </a:xfrm>
              <a:prstGeom prst="rect">
                <a:avLst/>
              </a:prstGeom>
              <a:blipFill>
                <a:blip r:embed="rId6"/>
                <a:stretch>
                  <a:fillRect l="-215" b="-6593"/>
                </a:stretch>
              </a:blipFill>
              <a:ln w="28575">
                <a:solidFill>
                  <a:srgbClr val="FF0000"/>
                </a:solidFill>
              </a:ln>
            </p:spPr>
            <p:txBody>
              <a:bodyPr/>
              <a:lstStyle/>
              <a:p>
                <a:r>
                  <a:rPr lang="zh-CN" altLang="en-US">
                    <a:noFill/>
                  </a:rPr>
                  <a:t> </a:t>
                </a:r>
              </a:p>
            </p:txBody>
          </p:sp>
        </mc:Fallback>
      </mc:AlternateContent>
      <p:sp>
        <p:nvSpPr>
          <p:cNvPr id="30" name="文本框 29"/>
          <p:cNvSpPr txBox="1"/>
          <p:nvPr/>
        </p:nvSpPr>
        <p:spPr>
          <a:xfrm>
            <a:off x="1506836" y="5628590"/>
            <a:ext cx="2796940" cy="954107"/>
          </a:xfrm>
          <a:prstGeom prst="rect">
            <a:avLst/>
          </a:prstGeom>
          <a:noFill/>
          <a:ln w="28575">
            <a:solidFill>
              <a:srgbClr val="0F007B"/>
            </a:solidFill>
          </a:ln>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Therefore, the summation (or integral) of these two defined velocities will roughly amount to the same value.</a:t>
            </a:r>
            <a:endParaRPr lang="zh-CN" altLang="en-US" dirty="0"/>
          </a:p>
        </p:txBody>
      </p:sp>
      <p:sp>
        <p:nvSpPr>
          <p:cNvPr id="34" name="虚尾箭头 33"/>
          <p:cNvSpPr/>
          <p:nvPr/>
        </p:nvSpPr>
        <p:spPr>
          <a:xfrm rot="5400000" flipV="1">
            <a:off x="2705375" y="5299740"/>
            <a:ext cx="361146" cy="296554"/>
          </a:xfrm>
          <a:prstGeom prst="stripedRightArrow">
            <a:avLst/>
          </a:prstGeom>
          <a:solidFill>
            <a:schemeClr val="bg2"/>
          </a:solidFill>
          <a:ln>
            <a:solidFill>
              <a:srgbClr val="0F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ndParaRPr>
          </a:p>
        </p:txBody>
      </p:sp>
      <p:sp>
        <p:nvSpPr>
          <p:cNvPr id="20" name="任意多边形 19">
            <a:hlinkClick r:id="rId7" action="ppaction://hlinksldjump"/>
          </p:cNvPr>
          <p:cNvSpPr/>
          <p:nvPr/>
        </p:nvSpPr>
        <p:spPr>
          <a:xfrm flipH="1">
            <a:off x="0" y="2242729"/>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19">
            <a:hlinkClick r:id="rId8" action="ppaction://hlinksldjump"/>
            <a:extLst>
              <a:ext uri="{FF2B5EF4-FFF2-40B4-BE49-F238E27FC236}">
                <a16:creationId xmlns:a16="http://schemas.microsoft.com/office/drawing/2014/main" id="{DD371C60-C7D7-4016-8492-E62AC90FCF7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D8A4C3A-6CD3-45ED-A7F7-779EF7418E1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46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508369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53F6AC99-4485-41A6-8F95-9975730B8818}"/>
              </a:ext>
            </a:extLst>
          </p:cNvPr>
          <p:cNvSpPr>
            <a:spLocks noGrp="1"/>
          </p:cNvSpPr>
          <p:nvPr>
            <p:ph type="title"/>
          </p:nvPr>
        </p:nvSpPr>
        <p:spPr>
          <a:xfrm>
            <a:off x="810000" y="403278"/>
            <a:ext cx="10571998" cy="1014360"/>
          </a:xfrm>
        </p:spPr>
        <p:txBody>
          <a:bodyPr anchor="ctr">
            <a:noAutofit/>
          </a:bodyPr>
          <a:lstStyle/>
          <a:p>
            <a:r>
              <a:rPr lang="en-US" altLang="zh-CN" dirty="0">
                <a:latin typeface="Times New Roman" panose="02020603050405020304" pitchFamily="18" charset="0"/>
                <a:cs typeface="Times New Roman" panose="02020603050405020304" pitchFamily="18" charset="0"/>
              </a:rPr>
              <a:t>Using Matrixes to describe passenger states</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282BAF8A-EA5B-4D73-A23E-3DE33D6E3272}"/>
              </a:ext>
            </a:extLst>
          </p:cNvPr>
          <p:cNvSpPr>
            <a:spLocks noGrp="1"/>
          </p:cNvSpPr>
          <p:nvPr>
            <p:ph idx="1"/>
          </p:nvPr>
        </p:nvSpPr>
        <p:spPr>
          <a:xfrm>
            <a:off x="818712" y="2222287"/>
            <a:ext cx="10554574" cy="4767793"/>
          </a:xfrm>
        </p:spPr>
        <p:txBody>
          <a:bodyPr anchor="t">
            <a:noAutofit/>
          </a:bodyPr>
          <a:lstStyle/>
          <a:p>
            <a:pPr marL="285750" indent="-285750">
              <a:spcBef>
                <a:spcPts val="600"/>
              </a:spcBef>
              <a:buClr>
                <a:srgbClr val="110087"/>
              </a:buClr>
              <a:buSzPct val="88000"/>
              <a:buFont typeface="Wingdings" panose="05000000000000000000" pitchFamily="2" charset="2"/>
              <a:buChar char="p"/>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Why?</a:t>
            </a: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describe the states mathematically</a:t>
            </a:r>
          </a:p>
          <a:p>
            <a:pPr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originally abstract states of passengers can be quantified</a:t>
            </a:r>
          </a:p>
          <a:p>
            <a:pPr marL="857250" lvl="2"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857250" lvl="2" indent="0">
              <a:spcBef>
                <a:spcPts val="600"/>
              </a:spcBef>
              <a:buClr>
                <a:srgbClr val="110087"/>
              </a:buClr>
              <a:buSzPct val="88000"/>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To ensure the linearity</a:t>
            </a:r>
          </a:p>
          <a:p>
            <a:pPr lvl="2" indent="-285750">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state Matrix can be calculated from the existing ones according to the recursion formula</a:t>
            </a:r>
          </a:p>
        </p:txBody>
      </p:sp>
      <p:sp>
        <p:nvSpPr>
          <p:cNvPr id="15" name="任意多边形 19">
            <a:hlinkClick r:id="" action="ppaction://noaction"/>
            <a:extLst>
              <a:ext uri="{FF2B5EF4-FFF2-40B4-BE49-F238E27FC236}">
                <a16:creationId xmlns:a16="http://schemas.microsoft.com/office/drawing/2014/main" id="{B469E5DF-2464-4928-B863-64C85ACF8E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文本框 15">
            <a:extLst>
              <a:ext uri="{FF2B5EF4-FFF2-40B4-BE49-F238E27FC236}">
                <a16:creationId xmlns:a16="http://schemas.microsoft.com/office/drawing/2014/main" id="{A1C39F9A-E647-4446-8FF4-68013442285F}"/>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47</a:t>
            </a:fld>
            <a:endParaRPr lang="zh-CN" altLang="en-US" sz="1200" b="1" dirty="0">
              <a:solidFill>
                <a:srgbClr val="21048A"/>
              </a:solidFill>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842001355"/>
              </p:ext>
            </p:extLst>
          </p:nvPr>
        </p:nvGraphicFramePr>
        <p:xfrm>
          <a:off x="1335088" y="3627438"/>
          <a:ext cx="8637587" cy="619125"/>
        </p:xfrm>
        <a:graphic>
          <a:graphicData uri="http://schemas.openxmlformats.org/presentationml/2006/ole">
            <mc:AlternateContent xmlns:mc="http://schemas.openxmlformats.org/markup-compatibility/2006">
              <mc:Choice xmlns:v="urn:schemas-microsoft-com:vml" Requires="v">
                <p:oleObj spid="_x0000_s14416" name="AxMath" r:id="rId4" imgW="5490360" imgH="393120" progId="Equation.AxMath">
                  <p:embed/>
                </p:oleObj>
              </mc:Choice>
              <mc:Fallback>
                <p:oleObj name="AxMath" r:id="rId4" imgW="5490360" imgH="393120" progId="Equation.AxMath">
                  <p:embed/>
                  <p:pic>
                    <p:nvPicPr>
                      <p:cNvPr id="0" name=""/>
                      <p:cNvPicPr/>
                      <p:nvPr/>
                    </p:nvPicPr>
                    <p:blipFill>
                      <a:blip r:embed="rId5"/>
                      <a:stretch>
                        <a:fillRect/>
                      </a:stretch>
                    </p:blipFill>
                    <p:spPr>
                      <a:xfrm>
                        <a:off x="1335088" y="3627438"/>
                        <a:ext cx="8637587" cy="61912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1335204" y="5630190"/>
          <a:ext cx="5519119" cy="569506"/>
        </p:xfrm>
        <a:graphic>
          <a:graphicData uri="http://schemas.openxmlformats.org/presentationml/2006/ole">
            <mc:AlternateContent xmlns:mc="http://schemas.openxmlformats.org/markup-compatibility/2006">
              <mc:Choice xmlns:v="urn:schemas-microsoft-com:vml" Requires="v">
                <p:oleObj spid="_x0000_s14417" name="AxMath" r:id="rId6" imgW="3784680" imgH="390960" progId="Equation.AxMath">
                  <p:embed/>
                </p:oleObj>
              </mc:Choice>
              <mc:Fallback>
                <p:oleObj name="AxMath" r:id="rId6" imgW="3784680" imgH="390960" progId="Equation.AxMath">
                  <p:embed/>
                  <p:pic>
                    <p:nvPicPr>
                      <p:cNvPr id="0" name=""/>
                      <p:cNvPicPr/>
                      <p:nvPr/>
                    </p:nvPicPr>
                    <p:blipFill>
                      <a:blip r:embed="rId7"/>
                      <a:stretch>
                        <a:fillRect/>
                      </a:stretch>
                    </p:blipFill>
                    <p:spPr>
                      <a:xfrm>
                        <a:off x="1335204" y="5630190"/>
                        <a:ext cx="5519119" cy="569506"/>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7447692" y="5263855"/>
          <a:ext cx="2392596" cy="1302176"/>
        </p:xfrm>
        <a:graphic>
          <a:graphicData uri="http://schemas.openxmlformats.org/presentationml/2006/ole">
            <mc:AlternateContent xmlns:mc="http://schemas.openxmlformats.org/markup-compatibility/2006">
              <mc:Choice xmlns:v="urn:schemas-microsoft-com:vml" Requires="v">
                <p:oleObj spid="_x0000_s14418" name="AxMath" r:id="rId8" imgW="1559880" imgH="848520" progId="Equation.AxMath">
                  <p:embed/>
                </p:oleObj>
              </mc:Choice>
              <mc:Fallback>
                <p:oleObj name="AxMath" r:id="rId8" imgW="1559880" imgH="848520" progId="Equation.AxMath">
                  <p:embed/>
                  <p:pic>
                    <p:nvPicPr>
                      <p:cNvPr id="0" name=""/>
                      <p:cNvPicPr/>
                      <p:nvPr/>
                    </p:nvPicPr>
                    <p:blipFill>
                      <a:blip r:embed="rId9"/>
                      <a:stretch>
                        <a:fillRect/>
                      </a:stretch>
                    </p:blipFill>
                    <p:spPr>
                      <a:xfrm>
                        <a:off x="7447692" y="5263855"/>
                        <a:ext cx="2392596" cy="1302176"/>
                      </a:xfrm>
                      <a:prstGeom prst="rect">
                        <a:avLst/>
                      </a:prstGeom>
                    </p:spPr>
                  </p:pic>
                </p:oleObj>
              </mc:Fallback>
            </mc:AlternateContent>
          </a:graphicData>
        </a:graphic>
      </p:graphicFrame>
    </p:spTree>
    <p:extLst>
      <p:ext uri="{BB962C8B-B14F-4D97-AF65-F5344CB8AC3E}">
        <p14:creationId xmlns:p14="http://schemas.microsoft.com/office/powerpoint/2010/main" val="1061931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a:xfrm>
            <a:off x="818712" y="2222287"/>
            <a:ext cx="10554574" cy="5706371"/>
          </a:xfrm>
        </p:spPr>
        <p:txBody>
          <a:bodyPr anchor="t">
            <a:noAutofit/>
          </a:bodyPr>
          <a:lstStyle/>
          <a:p>
            <a:pPr marR="0" lvl="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Why?</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To make our model direct and clear.</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Facilitate our calculation.</a:t>
            </a:r>
          </a:p>
          <a:p>
            <a:pPr lvl="0" defTabSz="914400">
              <a:lnSpc>
                <a:spcPct val="150000"/>
              </a:lnSpc>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Avoid intermediate variables.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Prevent interference of irrelevant coefficients.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Ensure the model’s accuracy.</a:t>
            </a:r>
            <a:endPar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Facilitate our calculation.</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Ensure that the logic of our model is coherent and rigorous.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Make the afterward analyses more intuitive</a:t>
            </a:r>
          </a:p>
          <a:p>
            <a:pPr defTabSz="914400">
              <a:lnSpc>
                <a:spcPct val="150000"/>
              </a:lnSpc>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Lay the foundation for linear construction.</a:t>
            </a:r>
          </a:p>
          <a:p>
            <a:pPr lvl="1" defTabSz="914400">
              <a:lnSpc>
                <a:spcPct val="150000"/>
              </a:lnSpc>
              <a:spcBef>
                <a:spcPts val="0"/>
              </a:spcBef>
              <a:spcAft>
                <a:spcPts val="0"/>
              </a:spcAft>
              <a:buClrTx/>
              <a:buFont typeface="Wingdings" panose="05000000000000000000" pitchFamily="2" charset="2"/>
              <a:buChar char="p"/>
              <a:defRPr/>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a:xfrm>
            <a:off x="818712" y="413735"/>
            <a:ext cx="10571998" cy="970450"/>
          </a:xfrm>
        </p:spPr>
        <p:txBody>
          <a:bodyPr anchor="ctr"/>
          <a:lstStyle/>
          <a:p>
            <a:r>
              <a:rPr lang="en-US" altLang="zh-CN" dirty="0">
                <a:latin typeface="Times New Roman" panose="02020603050405020304" pitchFamily="18" charset="0"/>
                <a:cs typeface="Times New Roman" panose="02020603050405020304" pitchFamily="18" charset="0"/>
              </a:rPr>
              <a:t>Mathematical (Algebraic) Simplifications</a:t>
            </a:r>
            <a:endParaRPr lang="zh-CN" altLang="en-US" dirty="0">
              <a:latin typeface="Times New Roman" panose="02020603050405020304" pitchFamily="18" charset="0"/>
              <a:cs typeface="Times New Roman" panose="02020603050405020304" pitchFamily="18" charset="0"/>
            </a:endParaRPr>
          </a:p>
        </p:txBody>
      </p:sp>
      <p:sp>
        <p:nvSpPr>
          <p:cNvPr id="9" name="任意多边形 19">
            <a:hlinkClick r:id="" action="ppaction://noaction"/>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rgbClr val="21048A"/>
                </a:solidFill>
              </a:rPr>
              <a:pPr/>
              <a:t>48</a:t>
            </a:fld>
            <a:endParaRPr lang="zh-CN" altLang="en-US" sz="1200" b="1" dirty="0">
              <a:solidFill>
                <a:srgbClr val="21048A"/>
              </a:solidFill>
            </a:endParaRPr>
          </a:p>
        </p:txBody>
      </p:sp>
      <p:cxnSp>
        <p:nvCxnSpPr>
          <p:cNvPr id="8" name="直接箭头连接符 7">
            <a:extLst>
              <a:ext uri="{FF2B5EF4-FFF2-40B4-BE49-F238E27FC236}">
                <a16:creationId xmlns:a16="http://schemas.microsoft.com/office/drawing/2014/main" id="{BCF2EB27-E635-45CF-A9D3-B320799BA483}"/>
              </a:ext>
            </a:extLst>
          </p:cNvPr>
          <p:cNvCxnSpPr>
            <a:cxnSpLocks/>
            <a:endCxn id="11" idx="0"/>
          </p:cNvCxnSpPr>
          <p:nvPr/>
        </p:nvCxnSpPr>
        <p:spPr>
          <a:xfrm flipH="1">
            <a:off x="8431037" y="4100533"/>
            <a:ext cx="99552" cy="430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C90A164-6928-4E9F-90E1-0F65A966F075}"/>
              </a:ext>
            </a:extLst>
          </p:cNvPr>
          <p:cNvSpPr txBox="1"/>
          <p:nvPr/>
        </p:nvSpPr>
        <p:spPr>
          <a:xfrm>
            <a:off x="7601322" y="4530670"/>
            <a:ext cx="1659429" cy="369332"/>
          </a:xfrm>
          <a:prstGeom prst="rect">
            <a:avLst/>
          </a:prstGeom>
          <a:noFill/>
          <a:ln w="28575">
            <a:solidFill>
              <a:schemeClr val="accent1"/>
            </a:solidFill>
          </a:ln>
        </p:spPr>
        <p:txBody>
          <a:bodyPr wrap="non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Direct and clear</a:t>
            </a:r>
            <a:endParaRPr lang="zh-CN" altLang="en-US" dirty="0">
              <a:solidFill>
                <a:srgbClr val="000000"/>
              </a:solidFill>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nvGraphicFramePr>
        <p:xfrm>
          <a:off x="6214527" y="2715699"/>
          <a:ext cx="5476712" cy="1372700"/>
        </p:xfrm>
        <a:graphic>
          <a:graphicData uri="http://schemas.openxmlformats.org/presentationml/2006/ole">
            <mc:AlternateContent xmlns:mc="http://schemas.openxmlformats.org/markup-compatibility/2006">
              <mc:Choice xmlns:v="urn:schemas-microsoft-com:vml" Requires="v">
                <p:oleObj spid="_x0000_s15388" name="AxMath" r:id="rId4" imgW="4208040" imgH="1055880" progId="Equation.AxMath">
                  <p:embed/>
                </p:oleObj>
              </mc:Choice>
              <mc:Fallback>
                <p:oleObj name="AxMath" r:id="rId4" imgW="4208040" imgH="1055880" progId="Equation.AxMath">
                  <p:embed/>
                  <p:pic>
                    <p:nvPicPr>
                      <p:cNvPr id="0" name=""/>
                      <p:cNvPicPr/>
                      <p:nvPr/>
                    </p:nvPicPr>
                    <p:blipFill>
                      <a:blip r:embed="rId5"/>
                      <a:stretch>
                        <a:fillRect/>
                      </a:stretch>
                    </p:blipFill>
                    <p:spPr>
                      <a:xfrm>
                        <a:off x="6214527" y="2715699"/>
                        <a:ext cx="5476712" cy="1372700"/>
                      </a:xfrm>
                      <a:prstGeom prst="rect">
                        <a:avLst/>
                      </a:prstGeom>
                      <a:ln w="28575">
                        <a:solidFill>
                          <a:schemeClr val="accent1"/>
                        </a:solidFill>
                      </a:ln>
                    </p:spPr>
                  </p:pic>
                </p:oleObj>
              </mc:Fallback>
            </mc:AlternateContent>
          </a:graphicData>
        </a:graphic>
      </p:graphicFrame>
      <p:sp>
        <p:nvSpPr>
          <p:cNvPr id="2" name="矩形 1"/>
          <p:cNvSpPr/>
          <p:nvPr/>
        </p:nvSpPr>
        <p:spPr>
          <a:xfrm>
            <a:off x="7472680" y="363982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3" name="矩形 12"/>
          <p:cNvSpPr/>
          <p:nvPr/>
        </p:nvSpPr>
        <p:spPr>
          <a:xfrm>
            <a:off x="8110997" y="303530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5" name="矩形 14"/>
          <p:cNvSpPr/>
          <p:nvPr/>
        </p:nvSpPr>
        <p:spPr>
          <a:xfrm>
            <a:off x="10538968" y="2773680"/>
            <a:ext cx="519176" cy="323088"/>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6" name="矩形 15"/>
          <p:cNvSpPr/>
          <p:nvPr/>
        </p:nvSpPr>
        <p:spPr>
          <a:xfrm>
            <a:off x="11058143" y="3627530"/>
            <a:ext cx="568529"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7" name="矩形 16"/>
          <p:cNvSpPr/>
          <p:nvPr/>
        </p:nvSpPr>
        <p:spPr>
          <a:xfrm>
            <a:off x="9610406" y="3627530"/>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9" name="矩形 18"/>
          <p:cNvSpPr/>
          <p:nvPr/>
        </p:nvSpPr>
        <p:spPr>
          <a:xfrm>
            <a:off x="6897012" y="3022354"/>
            <a:ext cx="320040" cy="30734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cxnSp>
        <p:nvCxnSpPr>
          <p:cNvPr id="27" name="直接箭头连接符 26"/>
          <p:cNvCxnSpPr/>
          <p:nvPr/>
        </p:nvCxnSpPr>
        <p:spPr>
          <a:xfrm>
            <a:off x="9768840" y="3934870"/>
            <a:ext cx="233680" cy="1394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C90A164-6928-4E9F-90E1-0F65A966F075}"/>
                  </a:ext>
                </a:extLst>
              </p:cNvPr>
              <p:cNvSpPr txBox="1"/>
              <p:nvPr/>
            </p:nvSpPr>
            <p:spPr>
              <a:xfrm>
                <a:off x="7185147" y="5341054"/>
                <a:ext cx="4747133" cy="369332"/>
              </a:xfrm>
              <a:prstGeom prst="rect">
                <a:avLst/>
              </a:prstGeom>
              <a:noFill/>
              <a:ln w="28575">
                <a:solidFill>
                  <a:schemeClr val="accent1"/>
                </a:solidFill>
              </a:ln>
            </p:spPr>
            <p:txBody>
              <a:bodyPr wrap="non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Constants: only focus on the critical variables (</a:t>
                </a:r>
                <a14:m>
                  <m:oMath xmlns:m="http://schemas.openxmlformats.org/officeDocument/2006/math">
                    <m:r>
                      <a:rPr lang="en-US" altLang="zh-CN" i="1" smtClean="0">
                        <a:solidFill>
                          <a:srgbClr val="000000"/>
                        </a:solidFill>
                        <a:latin typeface="Cambria Math" panose="02040503050406030204" pitchFamily="18" charset="0"/>
                        <a:cs typeface="Times New Roman" panose="02020603050405020304" pitchFamily="18" charset="0"/>
                      </a:rPr>
                      <m:t>𝑣</m:t>
                    </m:r>
                  </m:oMath>
                </a14:m>
                <a:r>
                  <a:rPr lang="en-US" altLang="zh-CN" dirty="0">
                    <a:solidFill>
                      <a:srgbClr val="000000"/>
                    </a:solidFill>
                    <a:latin typeface="Times New Roman" panose="02020603050405020304" pitchFamily="18" charset="0"/>
                    <a:cs typeface="Times New Roman" panose="02020603050405020304" pitchFamily="18" charset="0"/>
                  </a:rPr>
                  <a:t>)</a:t>
                </a:r>
                <a:endParaRPr lang="zh-CN"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8C90A164-6928-4E9F-90E1-0F65A966F075}"/>
                  </a:ext>
                </a:extLst>
              </p:cNvPr>
              <p:cNvSpPr txBox="1">
                <a:spLocks noRot="1" noChangeAspect="1" noMove="1" noResize="1" noEditPoints="1" noAdjustHandles="1" noChangeArrowheads="1" noChangeShapeType="1" noTextEdit="1"/>
              </p:cNvSpPr>
              <p:nvPr/>
            </p:nvSpPr>
            <p:spPr>
              <a:xfrm>
                <a:off x="7185147" y="5341054"/>
                <a:ext cx="4747133" cy="369332"/>
              </a:xfrm>
              <a:prstGeom prst="rect">
                <a:avLst/>
              </a:prstGeom>
              <a:blipFill>
                <a:blip r:embed="rId6"/>
                <a:stretch>
                  <a:fillRect l="-894" t="-4545" b="-18182"/>
                </a:stretch>
              </a:blipFill>
              <a:ln w="28575">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558070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a:xfrm>
            <a:off x="818712" y="413735"/>
            <a:ext cx="10571998" cy="970450"/>
          </a:xfrm>
        </p:spPr>
        <p:txBody>
          <a:bodyPr anchor="ctr"/>
          <a:lstStyle/>
          <a:p>
            <a:r>
              <a:rPr lang="en-US" altLang="zh-CN" dirty="0">
                <a:latin typeface="Times New Roman" panose="02020603050405020304" pitchFamily="18" charset="0"/>
                <a:cs typeface="Times New Roman" panose="02020603050405020304" pitchFamily="18" charset="0"/>
              </a:rPr>
              <a:t>The essence behind our mathematical model</a:t>
            </a:r>
            <a:endParaRPr lang="zh-CN" altLang="en-US"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b="1" dirty="0">
                <a:solidFill>
                  <a:srgbClr val="13009C"/>
                </a:solidFill>
                <a:latin typeface="Times New Roman" panose="02020603050405020304" pitchFamily="18" charset="0"/>
                <a:ea typeface="+mj-ea"/>
                <a:cs typeface="Times New Roman" panose="02020603050405020304" pitchFamily="18" charset="0"/>
              </a:rPr>
              <a:t>Make the model bear logic self-consistency.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The process of our model is complete</a:t>
            </a:r>
            <a:r>
              <a:rPr lang="en-US" altLang="zh-CN" b="1" dirty="0">
                <a:solidFill>
                  <a:srgbClr val="13009C"/>
                </a:solidFill>
                <a:latin typeface="Times New Roman" panose="02020603050405020304" pitchFamily="18" charset="0"/>
                <a:ea typeface="+mj-ea"/>
                <a:cs typeface="Times New Roman" panose="02020603050405020304" pitchFamily="18" charset="0"/>
              </a:rPr>
              <a:t>.</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Variable-based and accurate.</a:t>
            </a: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Make optimization process easy.</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All the different occasions have been discussed in our model.</a:t>
            </a:r>
          </a:p>
          <a:p>
            <a:pPr lvl="1" defTabSz="914400">
              <a:spcBef>
                <a:spcPts val="0"/>
              </a:spcBef>
              <a:spcAft>
                <a:spcPts val="0"/>
              </a:spcAft>
              <a:buClrTx/>
              <a:buFont typeface="Wingdings" panose="05000000000000000000" pitchFamily="2" charset="2"/>
              <a:buChar char="p"/>
              <a:defRPr/>
            </a:pPr>
            <a:r>
              <a:rPr lang="en-US" altLang="zh-CN" sz="1800" dirty="0">
                <a:latin typeface="Times New Roman" panose="02020603050405020304" pitchFamily="18" charset="0"/>
                <a:ea typeface="+mj-ea"/>
                <a:cs typeface="Times New Roman" panose="02020603050405020304" pitchFamily="18" charset="0"/>
              </a:rPr>
              <a:t>Simple formulas make it easier to be understood.</a:t>
            </a:r>
          </a:p>
          <a:p>
            <a:pPr marL="0" marR="0" lvl="0" indent="0" algn="l" defTabSz="914400" rtl="0" eaLnBrk="1" fontAlgn="auto" latinLnBrk="0" hangingPunct="1">
              <a:lnSpc>
                <a:spcPct val="100000"/>
              </a:lnSpc>
              <a:spcBef>
                <a:spcPts val="0"/>
              </a:spcBef>
              <a:spcAft>
                <a:spcPts val="0"/>
              </a:spcAft>
              <a:buClrTx/>
              <a:buSzTx/>
              <a:buNone/>
              <a:tabLst/>
              <a:defRPr/>
            </a:pPr>
            <a:endParaRPr lang="en-US" altLang="zh-CN" sz="1800" b="1" dirty="0">
              <a:solidFill>
                <a:srgbClr val="13009C"/>
              </a:solidFill>
              <a:latin typeface="Times New Roman" panose="02020603050405020304" pitchFamily="18" charset="0"/>
              <a:ea typeface="+mj-ea"/>
              <a:cs typeface="Times New Roman" panose="02020603050405020304" pitchFamily="18" charset="0"/>
            </a:endParaRPr>
          </a:p>
        </p:txBody>
      </p:sp>
      <p:sp>
        <p:nvSpPr>
          <p:cNvPr id="9" name="任意多边形 19">
            <a:hlinkClick r:id="" action="ppaction://noaction"/>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6" name="文本框 5">
            <a:extLst>
              <a:ext uri="{FF2B5EF4-FFF2-40B4-BE49-F238E27FC236}">
                <a16:creationId xmlns:a16="http://schemas.microsoft.com/office/drawing/2014/main" id="{04A13857-28CC-43C2-8A0D-5886626D821D}"/>
              </a:ext>
            </a:extLst>
          </p:cNvPr>
          <p:cNvSpPr txBox="1"/>
          <p:nvPr/>
        </p:nvSpPr>
        <p:spPr>
          <a:xfrm>
            <a:off x="11801475" y="6478893"/>
            <a:ext cx="338554"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Times New Roman" panose="02020603050405020304" pitchFamily="18" charset="0"/>
                <a:cs typeface="Times New Roman" panose="02020603050405020304" pitchFamily="18" charset="0"/>
              </a:rPr>
              <a:t>49</a:t>
            </a:fld>
            <a:endParaRPr lang="zh-CN" altLang="en-US" sz="12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923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cs typeface="Times New Roman" panose="02020603050405020304" pitchFamily="18" charset="0"/>
              </a:rPr>
              <a:t>Model Analysis &amp; Structure</a:t>
            </a:r>
            <a:endParaRPr lang="zh-CN" altLang="en-US" dirty="0">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1418786" y="2717366"/>
            <a:ext cx="9354429" cy="3077375"/>
            <a:chOff x="6166796" y="2483839"/>
            <a:chExt cx="6915686" cy="2275089"/>
          </a:xfrm>
        </p:grpSpPr>
        <p:sp>
          <p:nvSpPr>
            <p:cNvPr id="7" name="文本框 6"/>
            <p:cNvSpPr txBox="1"/>
            <p:nvPr/>
          </p:nvSpPr>
          <p:spPr>
            <a:xfrm>
              <a:off x="8057602" y="4451151"/>
              <a:ext cx="3134074" cy="307777"/>
            </a:xfrm>
            <a:prstGeom prst="rect">
              <a:avLst/>
            </a:prstGeom>
            <a:noFill/>
          </p:spPr>
          <p:txBody>
            <a:bodyPr wrap="square" rtlCol="0">
              <a:spAutoFit/>
            </a:bodyPr>
            <a:lstStyle/>
            <a:p>
              <a:pPr algn="ctr"/>
              <a:r>
                <a:rPr lang="en-US" altLang="zh-CN" sz="1400" b="1" dirty="0">
                  <a:solidFill>
                    <a:srgbClr val="0F007B"/>
                  </a:solidFill>
                  <a:latin typeface="Times New Roman" panose="02020603050405020304" pitchFamily="18" charset="0"/>
                  <a:ea typeface="宋体" panose="02010600030101010101" pitchFamily="2" charset="-122"/>
                </a:rPr>
                <a:t>Fig. Flow chart of boarding</a:t>
              </a:r>
              <a:endParaRPr lang="zh-CN" altLang="en-US" sz="1400" b="1" dirty="0">
                <a:solidFill>
                  <a:srgbClr val="0F007B"/>
                </a:solidFill>
                <a:latin typeface="Times New Roman" panose="02020603050405020304" pitchFamily="18" charset="0"/>
                <a:ea typeface="宋体" panose="02010600030101010101" pitchFamily="2" charset="-122"/>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166796" y="2483839"/>
              <a:ext cx="6915686" cy="1852613"/>
            </a:xfrm>
            <a:custGeom>
              <a:avLst/>
              <a:gdLst>
                <a:gd name="connsiteX0" fmla="*/ 967454 w 6915686"/>
                <a:gd name="connsiteY0" fmla="*/ 0 h 1852613"/>
                <a:gd name="connsiteX1" fmla="*/ 6915686 w 6915686"/>
                <a:gd name="connsiteY1" fmla="*/ 0 h 1852613"/>
                <a:gd name="connsiteX2" fmla="*/ 6915686 w 6915686"/>
                <a:gd name="connsiteY2" fmla="*/ 1852613 h 1852613"/>
                <a:gd name="connsiteX3" fmla="*/ 1645633 w 6915686"/>
                <a:gd name="connsiteY3" fmla="*/ 1852613 h 1852613"/>
                <a:gd name="connsiteX4" fmla="*/ 1641680 w 6915686"/>
                <a:gd name="connsiteY4" fmla="*/ 1847103 h 1852613"/>
                <a:gd name="connsiteX5" fmla="*/ 1613224 w 6915686"/>
                <a:gd name="connsiteY5" fmla="*/ 1775213 h 1852613"/>
                <a:gd name="connsiteX6" fmla="*/ 1605604 w 6915686"/>
                <a:gd name="connsiteY6" fmla="*/ 1752353 h 1852613"/>
                <a:gd name="connsiteX7" fmla="*/ 1590364 w 6915686"/>
                <a:gd name="connsiteY7" fmla="*/ 1721873 h 1852613"/>
                <a:gd name="connsiteX8" fmla="*/ 1582744 w 6915686"/>
                <a:gd name="connsiteY8" fmla="*/ 1424693 h 1852613"/>
                <a:gd name="connsiteX9" fmla="*/ 1597984 w 6915686"/>
                <a:gd name="connsiteY9" fmla="*/ 1363733 h 1852613"/>
                <a:gd name="connsiteX10" fmla="*/ 1613224 w 6915686"/>
                <a:gd name="connsiteY10" fmla="*/ 1226573 h 1852613"/>
                <a:gd name="connsiteX11" fmla="*/ 1628464 w 6915686"/>
                <a:gd name="connsiteY11" fmla="*/ 1180853 h 1852613"/>
                <a:gd name="connsiteX12" fmla="*/ 1643704 w 6915686"/>
                <a:gd name="connsiteY12" fmla="*/ 1119893 h 1852613"/>
                <a:gd name="connsiteX13" fmla="*/ 1658944 w 6915686"/>
                <a:gd name="connsiteY13" fmla="*/ 982733 h 1852613"/>
                <a:gd name="connsiteX14" fmla="*/ 1643704 w 6915686"/>
                <a:gd name="connsiteY14" fmla="*/ 937013 h 1852613"/>
                <a:gd name="connsiteX15" fmla="*/ 1620844 w 6915686"/>
                <a:gd name="connsiteY15" fmla="*/ 921773 h 1852613"/>
                <a:gd name="connsiteX16" fmla="*/ 1529404 w 6915686"/>
                <a:gd name="connsiteY16" fmla="*/ 914153 h 1852613"/>
                <a:gd name="connsiteX17" fmla="*/ 1521784 w 6915686"/>
                <a:gd name="connsiteY17" fmla="*/ 937013 h 1852613"/>
                <a:gd name="connsiteX18" fmla="*/ 1506544 w 6915686"/>
                <a:gd name="connsiteY18" fmla="*/ 982733 h 1852613"/>
                <a:gd name="connsiteX19" fmla="*/ 1483684 w 6915686"/>
                <a:gd name="connsiteY19" fmla="*/ 997973 h 1852613"/>
                <a:gd name="connsiteX20" fmla="*/ 1468444 w 6915686"/>
                <a:gd name="connsiteY20" fmla="*/ 1020833 h 1852613"/>
                <a:gd name="connsiteX21" fmla="*/ 1407484 w 6915686"/>
                <a:gd name="connsiteY21" fmla="*/ 1013213 h 1852613"/>
                <a:gd name="connsiteX22" fmla="*/ 1277944 w 6915686"/>
                <a:gd name="connsiteY22" fmla="*/ 1005593 h 1852613"/>
                <a:gd name="connsiteX23" fmla="*/ 1178884 w 6915686"/>
                <a:gd name="connsiteY23" fmla="*/ 997973 h 1852613"/>
                <a:gd name="connsiteX24" fmla="*/ 904564 w 6915686"/>
                <a:gd name="connsiteY24" fmla="*/ 982733 h 1852613"/>
                <a:gd name="connsiteX25" fmla="*/ 843604 w 6915686"/>
                <a:gd name="connsiteY25" fmla="*/ 975113 h 1852613"/>
                <a:gd name="connsiteX26" fmla="*/ 782644 w 6915686"/>
                <a:gd name="connsiteY26" fmla="*/ 959873 h 1852613"/>
                <a:gd name="connsiteX27" fmla="*/ 752164 w 6915686"/>
                <a:gd name="connsiteY27" fmla="*/ 944633 h 1852613"/>
                <a:gd name="connsiteX28" fmla="*/ 729304 w 6915686"/>
                <a:gd name="connsiteY28" fmla="*/ 937013 h 1852613"/>
                <a:gd name="connsiteX29" fmla="*/ 515944 w 6915686"/>
                <a:gd name="connsiteY29" fmla="*/ 906533 h 1852613"/>
                <a:gd name="connsiteX30" fmla="*/ 470224 w 6915686"/>
                <a:gd name="connsiteY30" fmla="*/ 891293 h 1852613"/>
                <a:gd name="connsiteX31" fmla="*/ 432124 w 6915686"/>
                <a:gd name="connsiteY31" fmla="*/ 883673 h 1852613"/>
                <a:gd name="connsiteX32" fmla="*/ 325444 w 6915686"/>
                <a:gd name="connsiteY32" fmla="*/ 853193 h 1852613"/>
                <a:gd name="connsiteX33" fmla="*/ 272104 w 6915686"/>
                <a:gd name="connsiteY33" fmla="*/ 845573 h 1852613"/>
                <a:gd name="connsiteX34" fmla="*/ 234004 w 6915686"/>
                <a:gd name="connsiteY34" fmla="*/ 837953 h 1852613"/>
                <a:gd name="connsiteX35" fmla="*/ 188284 w 6915686"/>
                <a:gd name="connsiteY35" fmla="*/ 830333 h 1852613"/>
                <a:gd name="connsiteX36" fmla="*/ 81604 w 6915686"/>
                <a:gd name="connsiteY36" fmla="*/ 807473 h 1852613"/>
                <a:gd name="connsiteX37" fmla="*/ 28264 w 6915686"/>
                <a:gd name="connsiteY37" fmla="*/ 799853 h 1852613"/>
                <a:gd name="connsiteX38" fmla="*/ 5404 w 6915686"/>
                <a:gd name="connsiteY38" fmla="*/ 792233 h 1852613"/>
                <a:gd name="connsiteX39" fmla="*/ 0 w 6915686"/>
                <a:gd name="connsiteY39" fmla="*/ 791152 h 1852613"/>
                <a:gd name="connsiteX40" fmla="*/ 0 w 6915686"/>
                <a:gd name="connsiteY40" fmla="*/ 211531 h 1852613"/>
                <a:gd name="connsiteX41" fmla="*/ 386404 w 6915686"/>
                <a:gd name="connsiteY41" fmla="*/ 205493 h 1852613"/>
                <a:gd name="connsiteX42" fmla="*/ 477844 w 6915686"/>
                <a:gd name="connsiteY42" fmla="*/ 220733 h 1852613"/>
                <a:gd name="connsiteX43" fmla="*/ 721684 w 6915686"/>
                <a:gd name="connsiteY43" fmla="*/ 235973 h 1852613"/>
                <a:gd name="connsiteX44" fmla="*/ 904564 w 6915686"/>
                <a:gd name="connsiteY44" fmla="*/ 243593 h 1852613"/>
                <a:gd name="connsiteX45" fmla="*/ 935044 w 6915686"/>
                <a:gd name="connsiteY45" fmla="*/ 190253 h 1852613"/>
                <a:gd name="connsiteX46" fmla="*/ 957904 w 6915686"/>
                <a:gd name="connsiteY46" fmla="*/ 175013 h 1852613"/>
                <a:gd name="connsiteX47" fmla="*/ 957904 w 6915686"/>
                <a:gd name="connsiteY47" fmla="*/ 53093 h 1852613"/>
                <a:gd name="connsiteX48" fmla="*/ 967082 w 6915686"/>
                <a:gd name="connsiteY48" fmla="*/ 1099 h 1852613"/>
                <a:gd name="connsiteX49" fmla="*/ 967454 w 6915686"/>
                <a:gd name="connsiteY49" fmla="*/ 0 h 185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915686" h="1852613">
                  <a:moveTo>
                    <a:pt x="967454" y="0"/>
                  </a:moveTo>
                  <a:lnTo>
                    <a:pt x="6915686" y="0"/>
                  </a:lnTo>
                  <a:lnTo>
                    <a:pt x="6915686" y="1852613"/>
                  </a:lnTo>
                  <a:lnTo>
                    <a:pt x="1645633" y="1852613"/>
                  </a:lnTo>
                  <a:lnTo>
                    <a:pt x="1641680" y="1847103"/>
                  </a:lnTo>
                  <a:cubicBezTo>
                    <a:pt x="1631596" y="1829273"/>
                    <a:pt x="1625998" y="1810340"/>
                    <a:pt x="1613224" y="1775213"/>
                  </a:cubicBezTo>
                  <a:cubicBezTo>
                    <a:pt x="1610479" y="1767664"/>
                    <a:pt x="1608768" y="1759736"/>
                    <a:pt x="1605604" y="1752353"/>
                  </a:cubicBezTo>
                  <a:cubicBezTo>
                    <a:pt x="1601129" y="1741912"/>
                    <a:pt x="1591155" y="1733205"/>
                    <a:pt x="1590364" y="1721873"/>
                  </a:cubicBezTo>
                  <a:cubicBezTo>
                    <a:pt x="1583467" y="1623021"/>
                    <a:pt x="1585284" y="1523753"/>
                    <a:pt x="1582744" y="1424693"/>
                  </a:cubicBezTo>
                  <a:cubicBezTo>
                    <a:pt x="1582744" y="1424693"/>
                    <a:pt x="1592473" y="1383940"/>
                    <a:pt x="1597984" y="1363733"/>
                  </a:cubicBezTo>
                  <a:cubicBezTo>
                    <a:pt x="1618838" y="1287270"/>
                    <a:pt x="1599562" y="1431501"/>
                    <a:pt x="1613224" y="1226573"/>
                  </a:cubicBezTo>
                  <a:cubicBezTo>
                    <a:pt x="1613224" y="1226573"/>
                    <a:pt x="1624051" y="1196299"/>
                    <a:pt x="1628464" y="1180853"/>
                  </a:cubicBezTo>
                  <a:cubicBezTo>
                    <a:pt x="1634218" y="1160714"/>
                    <a:pt x="1638193" y="1140100"/>
                    <a:pt x="1643704" y="1119893"/>
                  </a:cubicBezTo>
                  <a:cubicBezTo>
                    <a:pt x="1664558" y="1043430"/>
                    <a:pt x="1645282" y="1187661"/>
                    <a:pt x="1658944" y="982733"/>
                  </a:cubicBezTo>
                  <a:cubicBezTo>
                    <a:pt x="1658944" y="982733"/>
                    <a:pt x="1652218" y="950636"/>
                    <a:pt x="1643704" y="937013"/>
                  </a:cubicBezTo>
                  <a:cubicBezTo>
                    <a:pt x="1638850" y="929247"/>
                    <a:pt x="1629824" y="923569"/>
                    <a:pt x="1620844" y="921773"/>
                  </a:cubicBezTo>
                  <a:cubicBezTo>
                    <a:pt x="1590852" y="915775"/>
                    <a:pt x="1559884" y="916693"/>
                    <a:pt x="1529404" y="914153"/>
                  </a:cubicBezTo>
                  <a:lnTo>
                    <a:pt x="1521784" y="937013"/>
                  </a:lnTo>
                  <a:cubicBezTo>
                    <a:pt x="1516704" y="952253"/>
                    <a:pt x="1515058" y="969110"/>
                    <a:pt x="1506544" y="982733"/>
                  </a:cubicBezTo>
                  <a:cubicBezTo>
                    <a:pt x="1501690" y="990499"/>
                    <a:pt x="1490160" y="991497"/>
                    <a:pt x="1483684" y="997973"/>
                  </a:cubicBezTo>
                  <a:cubicBezTo>
                    <a:pt x="1477208" y="1004449"/>
                    <a:pt x="1473524" y="1013213"/>
                    <a:pt x="1468444" y="1020833"/>
                  </a:cubicBezTo>
                  <a:cubicBezTo>
                    <a:pt x="1448124" y="1018293"/>
                    <a:pt x="1427897" y="1014846"/>
                    <a:pt x="1407484" y="1013213"/>
                  </a:cubicBezTo>
                  <a:cubicBezTo>
                    <a:pt x="1364367" y="1009764"/>
                    <a:pt x="1321103" y="1008470"/>
                    <a:pt x="1277944" y="1005593"/>
                  </a:cubicBezTo>
                  <a:lnTo>
                    <a:pt x="1178884" y="997973"/>
                  </a:lnTo>
                  <a:cubicBezTo>
                    <a:pt x="805119" y="985514"/>
                    <a:pt x="1051777" y="1003763"/>
                    <a:pt x="904564" y="982733"/>
                  </a:cubicBezTo>
                  <a:cubicBezTo>
                    <a:pt x="884292" y="979837"/>
                    <a:pt x="863731" y="978887"/>
                    <a:pt x="843604" y="975113"/>
                  </a:cubicBezTo>
                  <a:cubicBezTo>
                    <a:pt x="823017" y="971253"/>
                    <a:pt x="802515" y="966497"/>
                    <a:pt x="782644" y="959873"/>
                  </a:cubicBezTo>
                  <a:cubicBezTo>
                    <a:pt x="771868" y="956281"/>
                    <a:pt x="762605" y="949108"/>
                    <a:pt x="752164" y="944633"/>
                  </a:cubicBezTo>
                  <a:cubicBezTo>
                    <a:pt x="744781" y="941469"/>
                    <a:pt x="736924" y="939553"/>
                    <a:pt x="729304" y="937013"/>
                  </a:cubicBezTo>
                  <a:cubicBezTo>
                    <a:pt x="660636" y="928429"/>
                    <a:pt x="580072" y="918865"/>
                    <a:pt x="515944" y="906533"/>
                  </a:cubicBezTo>
                  <a:cubicBezTo>
                    <a:pt x="500169" y="903499"/>
                    <a:pt x="485722" y="895520"/>
                    <a:pt x="470224" y="891293"/>
                  </a:cubicBezTo>
                  <a:cubicBezTo>
                    <a:pt x="457729" y="887885"/>
                    <a:pt x="444649" y="886969"/>
                    <a:pt x="432124" y="883673"/>
                  </a:cubicBezTo>
                  <a:cubicBezTo>
                    <a:pt x="396359" y="874261"/>
                    <a:pt x="361421" y="861759"/>
                    <a:pt x="325444" y="853193"/>
                  </a:cubicBezTo>
                  <a:cubicBezTo>
                    <a:pt x="307972" y="849033"/>
                    <a:pt x="289820" y="848526"/>
                    <a:pt x="272104" y="845573"/>
                  </a:cubicBezTo>
                  <a:cubicBezTo>
                    <a:pt x="259329" y="843444"/>
                    <a:pt x="246747" y="840270"/>
                    <a:pt x="234004" y="837953"/>
                  </a:cubicBezTo>
                  <a:lnTo>
                    <a:pt x="188284" y="830333"/>
                  </a:lnTo>
                  <a:cubicBezTo>
                    <a:pt x="152412" y="824354"/>
                    <a:pt x="117329" y="814278"/>
                    <a:pt x="81604" y="807473"/>
                  </a:cubicBezTo>
                  <a:cubicBezTo>
                    <a:pt x="63961" y="804112"/>
                    <a:pt x="45876" y="803375"/>
                    <a:pt x="28264" y="799853"/>
                  </a:cubicBezTo>
                  <a:cubicBezTo>
                    <a:pt x="20388" y="798278"/>
                    <a:pt x="13196" y="794181"/>
                    <a:pt x="5404" y="792233"/>
                  </a:cubicBezTo>
                  <a:lnTo>
                    <a:pt x="0" y="791152"/>
                  </a:lnTo>
                  <a:lnTo>
                    <a:pt x="0" y="211531"/>
                  </a:lnTo>
                  <a:lnTo>
                    <a:pt x="386404" y="205493"/>
                  </a:lnTo>
                  <a:cubicBezTo>
                    <a:pt x="416884" y="210573"/>
                    <a:pt x="447203" y="216736"/>
                    <a:pt x="477844" y="220733"/>
                  </a:cubicBezTo>
                  <a:cubicBezTo>
                    <a:pt x="548225" y="229913"/>
                    <a:pt x="660446" y="233251"/>
                    <a:pt x="721684" y="235973"/>
                  </a:cubicBezTo>
                  <a:cubicBezTo>
                    <a:pt x="782637" y="238682"/>
                    <a:pt x="869004" y="251213"/>
                    <a:pt x="904564" y="243593"/>
                  </a:cubicBezTo>
                  <a:cubicBezTo>
                    <a:pt x="940124" y="235973"/>
                    <a:pt x="917811" y="216102"/>
                    <a:pt x="935044" y="190253"/>
                  </a:cubicBezTo>
                  <a:cubicBezTo>
                    <a:pt x="942664" y="185173"/>
                    <a:pt x="953808" y="183204"/>
                    <a:pt x="957904" y="175013"/>
                  </a:cubicBezTo>
                  <a:cubicBezTo>
                    <a:pt x="973659" y="143502"/>
                    <a:pt x="960554" y="79589"/>
                    <a:pt x="957904" y="53093"/>
                  </a:cubicBezTo>
                  <a:cubicBezTo>
                    <a:pt x="963694" y="18349"/>
                    <a:pt x="964378" y="10583"/>
                    <a:pt x="967082" y="1099"/>
                  </a:cubicBezTo>
                  <a:lnTo>
                    <a:pt x="967454" y="0"/>
                  </a:lnTo>
                  <a:close/>
                </a:path>
              </a:pathLst>
            </a:custGeom>
          </p:spPr>
        </p:pic>
      </p:grpSp>
      <p:sp>
        <p:nvSpPr>
          <p:cNvPr id="19" name="任意多边形 19">
            <a:hlinkClick r:id="rId4" action="ppaction://hlinksldjump"/>
            <a:extLst>
              <a:ext uri="{FF2B5EF4-FFF2-40B4-BE49-F238E27FC236}">
                <a16:creationId xmlns:a16="http://schemas.microsoft.com/office/drawing/2014/main" id="{66EDCCD2-9A88-4C47-95A7-54C484214378}"/>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413E9D-E4FD-4375-9417-2A434DEFCC8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225757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09999" y="2136795"/>
                <a:ext cx="10875181" cy="3636511"/>
              </a:xfrm>
            </p:spPr>
            <p:txBody>
              <a:bodyPr anchor="t">
                <a:noAutofit/>
              </a:bodyPr>
              <a:lstStyle/>
              <a:p>
                <a:pPr>
                  <a:spcBef>
                    <a:spcPts val="600"/>
                  </a:spcBef>
                  <a:buClr>
                    <a:srgbClr val="110087"/>
                  </a:buClr>
                  <a:buSzPct val="88000"/>
                  <a:buFont typeface="+mj-lt"/>
                  <a:buAutoNum type="arabicPeriod"/>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How did you think of </a:t>
                </a:r>
                <a:r>
                  <a:rPr lang="en-US" altLang="zh-CN" b="1" i="1" dirty="0" err="1">
                    <a:solidFill>
                      <a:srgbClr val="13009C"/>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a:t>
                </a:r>
              </a:p>
              <a:p>
                <a:pPr lvl="1">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previous mathematical deductions have led to several equivalent conversions, which ultimately resulted in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p>
              <a:p>
                <a:pPr>
                  <a:spcBef>
                    <a:spcPts val="600"/>
                  </a:spcBef>
                  <a:buClr>
                    <a:srgbClr val="110087"/>
                  </a:buClr>
                  <a:buSzPct val="88000"/>
                  <a:buFont typeface="+mj-lt"/>
                  <a:buAutoNum type="arabicPeriod"/>
                </a:pPr>
                <a:r>
                  <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rPr>
                  <a:t>So what’s special since its </a:t>
                </a:r>
                <a:r>
                  <a:rPr lang="en-US" altLang="zh-CN" b="1" i="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rPr>
                  <a:t>equivalent </a:t>
                </a:r>
                <a:r>
                  <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rPr>
                  <a:t>to the mathematical deductions you’ve made?</a:t>
                </a:r>
              </a:p>
              <a:p>
                <a:pPr lvl="1">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equivalence is all about optimality – optimal (higher) </a:t>
                </a:r>
                <a:r>
                  <a:rPr lang="en-US" altLang="zh-CN" sz="1800" i="1" dirty="0" err="1">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optimal boarding time</a:t>
                </a:r>
              </a:p>
              <a:p>
                <a:pPr lvl="1">
                  <a:spcBef>
                    <a:spcPts val="600"/>
                  </a:spcBef>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Calculations are significantly simplified.</a:t>
                </a:r>
              </a:p>
              <a:p>
                <a:pPr marL="457200" indent="-457200">
                  <a:spcBef>
                    <a:spcPts val="600"/>
                  </a:spcBef>
                  <a:buClr>
                    <a:srgbClr val="110087"/>
                  </a:buClr>
                  <a:buSzPct val="88000"/>
                  <a:buFont typeface="+mj-lt"/>
                  <a:buAutoNum type="arabicPeriod"/>
                </a:pPr>
                <a:r>
                  <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rPr>
                  <a:t>In a word, </a:t>
                </a:r>
                <a:r>
                  <a:rPr lang="en-US" altLang="zh-CN" b="1" i="1" dirty="0" err="1">
                    <a:solidFill>
                      <a:srgbClr val="12008A"/>
                    </a:solidFill>
                    <a:latin typeface="Times New Roman" panose="02020603050405020304" pitchFamily="18" charset="0"/>
                    <a:ea typeface="宋体" panose="02010600030101010101" pitchFamily="2" charset="-122"/>
                    <a:cs typeface="Times New Roman" panose="02020603050405020304" pitchFamily="18" charset="0"/>
                  </a:rPr>
                  <a:t>parallelity</a:t>
                </a:r>
                <a:r>
                  <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rPr>
                  <a:t> is a tactic we used to alter the problem’s external modality but maintain its inherent structure with equivalence.</a:t>
                </a:r>
              </a:p>
              <a:p>
                <a:pPr>
                  <a:spcBef>
                    <a:spcPts val="600"/>
                  </a:spcBef>
                  <a:buClr>
                    <a:srgbClr val="110087"/>
                  </a:buClr>
                  <a:buSzPct val="88000"/>
                  <a:buFont typeface="+mj-lt"/>
                  <a:buAutoNum type="arabicPeriod"/>
                </a:pPr>
                <a:endPar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09999" y="213679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The reasons behind </a:t>
            </a:r>
            <a:r>
              <a:rPr lang="en-US" altLang="zh-CN" dirty="0" err="1">
                <a:latin typeface="Times New Roman" panose="02020603050405020304" pitchFamily="18" charset="0"/>
                <a:cs typeface="Times New Roman" panose="02020603050405020304" pitchFamily="18" charset="0"/>
              </a:rPr>
              <a:t>parallelity</a:t>
            </a:r>
            <a:endParaRPr lang="zh-CN" altLang="en-US" dirty="0">
              <a:latin typeface="Times New Roman" panose="02020603050405020304" pitchFamily="18" charset="0"/>
              <a:cs typeface="Times New Roman" panose="02020603050405020304" pitchFamily="18" charset="0"/>
            </a:endParaRPr>
          </a:p>
        </p:txBody>
      </p:sp>
      <p:sp>
        <p:nvSpPr>
          <p:cNvPr id="5" name="任意多边形 19">
            <a:hlinkClick r:id="rId4" action="ppaction://hlinksldjump"/>
            <a:extLst>
              <a:ext uri="{FF2B5EF4-FFF2-40B4-BE49-F238E27FC236}">
                <a16:creationId xmlns:a16="http://schemas.microsoft.com/office/drawing/2014/main" id="{534B3C68-3D07-4BFF-9B0C-0B64043AAE46}"/>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5DA282C-3B4D-4568-9E23-84ED1CFC4564}"/>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50</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69231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63355" y="5153431"/>
            <a:ext cx="6701957" cy="1338828"/>
          </a:xfrm>
          <a:prstGeom prst="rect">
            <a:avLst/>
          </a:prstGeom>
          <a:noFill/>
        </p:spPr>
        <p:txBody>
          <a:bodyPr wrap="square" rtlCol="0">
            <a:spAutoFit/>
          </a:bodyPr>
          <a:lstStyle/>
          <a:p>
            <a:pPr lvl="1">
              <a:lnSpc>
                <a:spcPct val="150000"/>
              </a:lnSpc>
              <a:buClr>
                <a:srgbClr val="110087"/>
              </a:buClr>
              <a:buSzPct val="88000"/>
              <a:buFont typeface="Wingdings" panose="05000000000000000000" pitchFamily="2" charset="2"/>
              <a:buChar char="p"/>
            </a:pPr>
            <a:r>
              <a:rPr lang="en-US" altLang="zh-CN" dirty="0">
                <a:solidFill>
                  <a:srgbClr val="000000"/>
                </a:solidFill>
                <a:cs typeface="Times New Roman" panose="02020603050405020304" pitchFamily="18" charset="0"/>
              </a:rPr>
              <a:t> Queuing time</a:t>
            </a:r>
          </a:p>
          <a:p>
            <a:pPr lvl="1">
              <a:lnSpc>
                <a:spcPct val="150000"/>
              </a:lnSpc>
              <a:buClr>
                <a:srgbClr val="110087"/>
              </a:buClr>
              <a:buSzPct val="88000"/>
              <a:buFont typeface="Wingdings" panose="05000000000000000000" pitchFamily="2" charset="2"/>
              <a:buChar char="p"/>
            </a:pPr>
            <a:r>
              <a:rPr lang="en-US" altLang="zh-CN" dirty="0">
                <a:solidFill>
                  <a:srgbClr val="000000"/>
                </a:solidFill>
                <a:cs typeface="Times New Roman" panose="02020603050405020304" pitchFamily="18" charset="0"/>
              </a:rPr>
              <a:t> Time offering seats</a:t>
            </a:r>
          </a:p>
          <a:p>
            <a:pPr lvl="1">
              <a:lnSpc>
                <a:spcPct val="150000"/>
              </a:lnSpc>
              <a:buClr>
                <a:srgbClr val="110087"/>
              </a:buClr>
              <a:buSzPct val="88000"/>
              <a:buFont typeface="Wingdings" panose="05000000000000000000" pitchFamily="2" charset="2"/>
              <a:buChar char="p"/>
            </a:pPr>
            <a:r>
              <a:rPr lang="en-US" altLang="zh-CN" dirty="0">
                <a:solidFill>
                  <a:srgbClr val="000000"/>
                </a:solidFill>
                <a:cs typeface="Times New Roman" panose="02020603050405020304" pitchFamily="18" charset="0"/>
              </a:rPr>
              <a:t> Standard variance of the boarding time of same-row passengers</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21A5DC9-2913-4FF9-AB87-02847AEF89C1}"/>
                  </a:ext>
                </a:extLst>
              </p:cNvPr>
              <p:cNvSpPr>
                <a:spLocks noGrp="1"/>
              </p:cNvSpPr>
              <p:nvPr>
                <p:ph idx="1"/>
              </p:nvPr>
            </p:nvSpPr>
            <p:spPr>
              <a:xfrm>
                <a:off x="810000" y="2115775"/>
                <a:ext cx="10875181" cy="3636511"/>
              </a:xfrm>
            </p:spPr>
            <p:txBody>
              <a:bodyPr anchor="t">
                <a:noAutofit/>
              </a:bodyPr>
              <a:lstStyle/>
              <a:p>
                <a:pPr lvl="0" defTabSz="914400">
                  <a:lnSpc>
                    <a:spcPct val="150000"/>
                  </a:lnSpc>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cs typeface="Times New Roman" panose="02020603050405020304" pitchFamily="18" charset="0"/>
                  </a:rPr>
                  <a:t>Quick review of </a:t>
                </a:r>
                <a:r>
                  <a:rPr lang="en-US" altLang="zh-CN" b="1" i="1" dirty="0">
                    <a:solidFill>
                      <a:srgbClr val="13009C"/>
                    </a:solidFill>
                    <a:latin typeface="Times New Roman" panose="02020603050405020304" pitchFamily="18" charset="0"/>
                    <a:cs typeface="Times New Roman" panose="02020603050405020304" pitchFamily="18" charset="0"/>
                  </a:rPr>
                  <a:t>best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Highest boarding efficiency (lowest time) </a:t>
                </a:r>
                <a14:m>
                  <m:oMath xmlns:m="http://schemas.openxmlformats.org/officeDocument/2006/math">
                    <m:r>
                      <a:rPr lang="en-US" altLang="zh-CN" sz="1800" b="0" i="1" smtClean="0">
                        <a:solidFill>
                          <a:prstClr val="black"/>
                        </a:solidFill>
                        <a:latin typeface="Cambria Math" panose="02040503050406030204" pitchFamily="18" charset="0"/>
                        <a:cs typeface="Times New Roman" panose="02020603050405020304" pitchFamily="18" charset="0"/>
                      </a:rPr>
                      <m:t>⇔</m:t>
                    </m:r>
                  </m:oMath>
                </a14:m>
                <a:r>
                  <a:rPr lang="en-US" altLang="zh-CN" sz="1800" b="1" dirty="0">
                    <a:solidFill>
                      <a:prstClr val="black"/>
                    </a:solidFill>
                    <a:latin typeface="Times New Roman" panose="02020603050405020304" pitchFamily="18" charset="0"/>
                    <a:cs typeface="Times New Roman" panose="02020603050405020304" pitchFamily="18" charset="0"/>
                  </a:rPr>
                  <a:t> </a:t>
                </a:r>
                <a:r>
                  <a:rPr lang="en-US" altLang="zh-CN" sz="1800" dirty="0">
                    <a:solidFill>
                      <a:prstClr val="black"/>
                    </a:solidFill>
                    <a:latin typeface="Times New Roman" panose="02020603050405020304" pitchFamily="18" charset="0"/>
                    <a:cs typeface="Times New Roman" panose="02020603050405020304" pitchFamily="18" charset="0"/>
                  </a:rPr>
                  <a:t>highest </a:t>
                </a:r>
                <a:r>
                  <a:rPr lang="en-US" altLang="zh-CN" sz="1800" i="1" dirty="0" err="1">
                    <a:solidFill>
                      <a:prstClr val="black"/>
                    </a:solidFill>
                    <a:latin typeface="Times New Roman" panose="02020603050405020304" pitchFamily="18" charset="0"/>
                    <a:cs typeface="Times New Roman" panose="02020603050405020304" pitchFamily="18" charset="0"/>
                  </a:rPr>
                  <a:t>parallelity</a:t>
                </a:r>
                <a:endParaRPr lang="en-US" altLang="zh-CN" sz="1800" i="1" dirty="0">
                  <a:solidFill>
                    <a:prstClr val="black"/>
                  </a:solidFill>
                  <a:latin typeface="Times New Roman" panose="02020603050405020304" pitchFamily="18" charset="0"/>
                  <a:cs typeface="Times New Roman" panose="02020603050405020304" pitchFamily="18" charset="0"/>
                </a:endParaRP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cs typeface="Times New Roman" panose="02020603050405020304" pitchFamily="18" charset="0"/>
                  </a:rPr>
                  <a:t>Highest satisfaction (lowest </a:t>
                </a:r>
                <a14:m>
                  <m:oMath xmlns:m="http://schemas.openxmlformats.org/officeDocument/2006/math">
                    <m:sSub>
                      <m:sSubPr>
                        <m:ctrlPr>
                          <a:rPr lang="en-US" altLang="zh-CN" sz="1800" b="0" i="1" smtClean="0">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𝛼</m:t>
                        </m:r>
                      </m:e>
                      <m:sub>
                        <m:r>
                          <m:rPr>
                            <m:sty m:val="p"/>
                          </m:rPr>
                          <a:rPr lang="en-US" altLang="zh-CN" sz="1800" b="0" i="0" smtClean="0">
                            <a:solidFill>
                              <a:prstClr val="black"/>
                            </a:solidFill>
                            <a:latin typeface="Cambria Math" panose="02040503050406030204" pitchFamily="18" charset="0"/>
                            <a:cs typeface="Times New Roman" panose="02020603050405020304" pitchFamily="18" charset="0"/>
                          </a:rPr>
                          <m:t>satisf</m:t>
                        </m:r>
                        <m:r>
                          <a:rPr lang="en-US" altLang="zh-CN" sz="1800" b="0" i="1" smtClean="0">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a:solidFill>
                      <a:prstClr val="black"/>
                    </a:solidFill>
                    <a:latin typeface="Times New Roman" panose="02020603050405020304" pitchFamily="18" charset="0"/>
                    <a:cs typeface="Times New Roman" panose="02020603050405020304" pitchFamily="18" charset="0"/>
                  </a:rPr>
                  <a:t>)</a:t>
                </a:r>
              </a:p>
              <a:p>
                <a:pPr lvl="0" defTabSz="914400">
                  <a:lnSpc>
                    <a:spcPct val="150000"/>
                  </a:lnSpc>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That’s exactly the property disembarking possesses.</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 found a strategy which is optimal for both two indicators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 &amp;</m:t>
                    </m:r>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b="0" i="1" smtClean="0">
                            <a:solidFill>
                              <a:prstClr val="black"/>
                            </a:solidFill>
                            <a:latin typeface="Cambria Math" panose="02040503050406030204" pitchFamily="18" charset="0"/>
                            <a:cs typeface="Times New Roman" panose="02020603050405020304" pitchFamily="18" charset="0"/>
                          </a:rPr>
                          <m:t> </m:t>
                        </m:r>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lvl="1" defTabSz="914400">
                  <a:lnSpc>
                    <a:spcPct val="150000"/>
                  </a:lnSpc>
                  <a:spcBef>
                    <a:spcPts val="0"/>
                  </a:spcBef>
                  <a:spcAft>
                    <a:spcPts val="0"/>
                  </a:spcAft>
                  <a:buClrTx/>
                  <a:buFont typeface="Wingdings" panose="05000000000000000000" pitchFamily="2" charset="2"/>
                  <a:buChar char="p"/>
                  <a:defRPr/>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How we did it</a:t>
                </a:r>
              </a:p>
              <a:p>
                <a:pPr lvl="2" defTabSz="914400">
                  <a:lnSpc>
                    <a:spcPct val="150000"/>
                  </a:lnSpc>
                  <a:spcBef>
                    <a:spcPts val="0"/>
                  </a:spcBef>
                  <a:spcAft>
                    <a:spcPts val="0"/>
                  </a:spcAft>
                  <a:buClrTx/>
                  <a:buFont typeface="Wingdings" panose="05000000000000000000" pitchFamily="2" charset="2"/>
                  <a:buChar char="p"/>
                  <a:defRPr/>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1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adjustment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method – keeping </a:t>
                </a:r>
                <a14:m>
                  <m:oMath xmlns:m="http://schemas.openxmlformats.org/officeDocument/2006/math">
                    <m:r>
                      <a:rPr lang="en-US" altLang="zh-CN" sz="18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oMath>
                </a14:m>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optimal while optimizing </a:t>
                </a:r>
                <a14:m>
                  <m:oMath xmlns:m="http://schemas.openxmlformats.org/officeDocument/2006/math">
                    <m:sSub>
                      <m:sSubPr>
                        <m:ctrlPr>
                          <a:rPr lang="en-US" altLang="zh-CN" sz="1800" i="1">
                            <a:solidFill>
                              <a:prstClr val="black"/>
                            </a:solidFill>
                            <a:latin typeface="Cambria Math" panose="02040503050406030204" pitchFamily="18" charset="0"/>
                            <a:cs typeface="Times New Roman" panose="02020603050405020304" pitchFamily="18" charset="0"/>
                          </a:rPr>
                        </m:ctrlPr>
                      </m:sSubPr>
                      <m:e>
                        <m:r>
                          <a:rPr lang="en-US" altLang="zh-CN" sz="1800" i="1">
                            <a:solidFill>
                              <a:prstClr val="black"/>
                            </a:solidFill>
                            <a:latin typeface="Cambria Math" panose="02040503050406030204" pitchFamily="18" charset="0"/>
                            <a:cs typeface="Times New Roman" panose="02020603050405020304" pitchFamily="18" charset="0"/>
                          </a:rPr>
                          <m:t>𝛼</m:t>
                        </m:r>
                      </m:e>
                      <m:sub>
                        <m:r>
                          <m:rPr>
                            <m:sty m:val="p"/>
                          </m:rPr>
                          <a:rPr lang="en-US" altLang="zh-CN" sz="1800">
                            <a:solidFill>
                              <a:prstClr val="black"/>
                            </a:solidFill>
                            <a:latin typeface="Cambria Math" panose="02040503050406030204" pitchFamily="18" charset="0"/>
                            <a:cs typeface="Times New Roman" panose="02020603050405020304" pitchFamily="18" charset="0"/>
                          </a:rPr>
                          <m:t>satisf</m:t>
                        </m:r>
                        <m:r>
                          <a:rPr lang="en-US" altLang="zh-CN" sz="1800" i="1">
                            <a:solidFill>
                              <a:prstClr val="black"/>
                            </a:solidFill>
                            <a:latin typeface="Cambria Math" panose="02040503050406030204" pitchFamily="18" charset="0"/>
                            <a:cs typeface="Times New Roman" panose="02020603050405020304" pitchFamily="18" charset="0"/>
                          </a:rPr>
                          <m:t>𝑦</m:t>
                        </m:r>
                      </m:sub>
                    </m:sSub>
                  </m:oMath>
                </a14:m>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p>
              <a:p>
                <a:pPr marL="0" indent="0">
                  <a:lnSpc>
                    <a:spcPct val="150000"/>
                  </a:lnSpc>
                  <a:spcBef>
                    <a:spcPts val="600"/>
                  </a:spcBef>
                  <a:buClr>
                    <a:srgbClr val="110087"/>
                  </a:buClr>
                  <a:buSzPct val="88000"/>
                  <a:buNone/>
                </a:pPr>
                <a:endParaRPr lang="en-US" altLang="zh-CN" b="1" dirty="0">
                  <a:solidFill>
                    <a:srgbClr val="12008A"/>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dirty="0"/>
              </a:p>
            </p:txBody>
          </p:sp>
        </mc:Choice>
        <mc:Fallback xmlns="">
          <p:sp>
            <p:nvSpPr>
              <p:cNvPr id="4" name="内容占位符 3">
                <a:extLst>
                  <a:ext uri="{FF2B5EF4-FFF2-40B4-BE49-F238E27FC236}">
                    <a16:creationId xmlns:a16="http://schemas.microsoft.com/office/drawing/2014/main" id="{B21A5DC9-2913-4FF9-AB87-02847AEF89C1}"/>
                  </a:ext>
                </a:extLst>
              </p:cNvPr>
              <p:cNvSpPr>
                <a:spLocks noGrp="1" noRot="1" noChangeAspect="1" noMove="1" noResize="1" noEditPoints="1" noAdjustHandles="1" noChangeArrowheads="1" noChangeShapeType="1" noTextEdit="1"/>
              </p:cNvSpPr>
              <p:nvPr>
                <p:ph idx="1"/>
              </p:nvPr>
            </p:nvSpPr>
            <p:spPr>
              <a:xfrm>
                <a:off x="810000" y="2115775"/>
                <a:ext cx="10875181" cy="3636511"/>
              </a:xfrm>
              <a:blipFill>
                <a:blip r:embed="rId3"/>
                <a:stretch>
                  <a:fillRect/>
                </a:stretch>
              </a:blipFill>
            </p:spPr>
            <p:txBody>
              <a:bodyPr/>
              <a:lstStyle/>
              <a:p>
                <a:r>
                  <a:rPr lang="zh-CN" altLang="en-US">
                    <a:noFill/>
                  </a:rPr>
                  <a:t> </a:t>
                </a:r>
              </a:p>
            </p:txBody>
          </p:sp>
        </mc:Fallback>
      </mc:AlternateContent>
      <p:sp>
        <p:nvSpPr>
          <p:cNvPr id="10" name="标题 3">
            <a:extLst>
              <a:ext uri="{FF2B5EF4-FFF2-40B4-BE49-F238E27FC236}">
                <a16:creationId xmlns:a16="http://schemas.microsoft.com/office/drawing/2014/main" id="{D795DEA4-BFA0-43D6-9543-D94A2D827323}"/>
              </a:ext>
            </a:extLst>
          </p:cNvPr>
          <p:cNvSpPr>
            <a:spLocks noGrp="1"/>
          </p:cNvSpPr>
          <p:nvPr>
            <p:ph type="title"/>
          </p:nvPr>
        </p:nvSpPr>
        <p:spPr>
          <a:xfrm>
            <a:off x="810000" y="447188"/>
            <a:ext cx="10571998" cy="970450"/>
          </a:xfrm>
        </p:spPr>
        <p:txBody>
          <a:bodyPr anchor="ctr">
            <a:noAutofit/>
          </a:bodyPr>
          <a:lstStyle/>
          <a:p>
            <a:r>
              <a:rPr lang="en-US" altLang="zh-CN" dirty="0">
                <a:latin typeface="Times New Roman" panose="02020603050405020304" pitchFamily="18" charset="0"/>
                <a:cs typeface="Times New Roman" panose="02020603050405020304" pitchFamily="18" charset="0"/>
              </a:rPr>
              <a:t>The core of the </a:t>
            </a:r>
            <a:r>
              <a:rPr lang="en-US" altLang="zh-CN" i="1" dirty="0">
                <a:latin typeface="Times New Roman" panose="02020603050405020304" pitchFamily="18" charset="0"/>
                <a:cs typeface="Times New Roman" panose="02020603050405020304" pitchFamily="18" charset="0"/>
              </a:rPr>
              <a:t>disembarking </a:t>
            </a:r>
            <a:r>
              <a:rPr lang="en-US" altLang="zh-CN" dirty="0">
                <a:latin typeface="Times New Roman" panose="02020603050405020304" pitchFamily="18" charset="0"/>
                <a:cs typeface="Times New Roman" panose="02020603050405020304" pitchFamily="18" charset="0"/>
              </a:rPr>
              <a:t>task</a:t>
            </a:r>
            <a:endParaRPr lang="zh-CN" altLang="en-US" dirty="0">
              <a:latin typeface="Times New Roman" panose="02020603050405020304" pitchFamily="18" charset="0"/>
              <a:cs typeface="Times New Roman" panose="02020603050405020304" pitchFamily="18" charset="0"/>
            </a:endParaRPr>
          </a:p>
        </p:txBody>
      </p:sp>
      <p:sp>
        <p:nvSpPr>
          <p:cNvPr id="2" name="右大括号 1"/>
          <p:cNvSpPr/>
          <p:nvPr/>
        </p:nvSpPr>
        <p:spPr>
          <a:xfrm>
            <a:off x="7802880" y="2692400"/>
            <a:ext cx="210950" cy="75184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3" name="文本框 2"/>
          <p:cNvSpPr txBox="1"/>
          <p:nvPr/>
        </p:nvSpPr>
        <p:spPr>
          <a:xfrm>
            <a:off x="8097921" y="2745154"/>
            <a:ext cx="3503168" cy="646331"/>
          </a:xfrm>
          <a:prstGeom prst="rect">
            <a:avLst/>
          </a:prstGeom>
          <a:noFill/>
          <a:ln w="28575">
            <a:solidFill>
              <a:srgbClr val="12008A"/>
            </a:solidFill>
          </a:ln>
        </p:spPr>
        <p:txBody>
          <a:bodyPr wrap="square" rtlCol="0">
            <a:spAutoFit/>
          </a:bodyPr>
          <a:lstStyle/>
          <a:p>
            <a:r>
              <a:rPr lang="en-US" altLang="zh-CN" dirty="0">
                <a:solidFill>
                  <a:srgbClr val="000000"/>
                </a:solidFill>
              </a:rPr>
              <a:t>What if these two requisites are met simultaneously?</a:t>
            </a:r>
            <a:endParaRPr lang="zh-CN" altLang="en-US" dirty="0">
              <a:solidFill>
                <a:srgbClr val="000000"/>
              </a:solidFill>
            </a:endParaRPr>
          </a:p>
        </p:txBody>
      </p:sp>
      <p:sp>
        <p:nvSpPr>
          <p:cNvPr id="5" name="左大括号 4"/>
          <p:cNvSpPr/>
          <p:nvPr/>
        </p:nvSpPr>
        <p:spPr>
          <a:xfrm>
            <a:off x="1763355" y="5369113"/>
            <a:ext cx="296673" cy="94760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cxnSp>
        <p:nvCxnSpPr>
          <p:cNvPr id="11" name="直接连接符 10"/>
          <p:cNvCxnSpPr/>
          <p:nvPr/>
        </p:nvCxnSpPr>
        <p:spPr>
          <a:xfrm>
            <a:off x="2529840" y="5449824"/>
            <a:ext cx="12984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529840" y="5851958"/>
            <a:ext cx="18714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529840" y="6089904"/>
            <a:ext cx="5870448" cy="3779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3" name="任意多边形 19">
            <a:hlinkClick r:id="rId4" action="ppaction://hlinksldjump"/>
            <a:extLst>
              <a:ext uri="{FF2B5EF4-FFF2-40B4-BE49-F238E27FC236}">
                <a16:creationId xmlns:a16="http://schemas.microsoft.com/office/drawing/2014/main" id="{779D3FDB-8330-4E48-BFA6-976396C4E89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F92020B-9E20-49B8-8FBC-426EBD37C72E}"/>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51</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087506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a:extLst>
              <a:ext uri="{FF2B5EF4-FFF2-40B4-BE49-F238E27FC236}">
                <a16:creationId xmlns:a16="http://schemas.microsoft.com/office/drawing/2014/main" id="{016BC7E1-BEF4-438F-B6B9-EDB6F6E327D3}"/>
              </a:ext>
            </a:extLst>
          </p:cNvPr>
          <p:cNvSpPr>
            <a:spLocks noGrp="1"/>
          </p:cNvSpPr>
          <p:nvPr>
            <p:ph type="title"/>
          </p:nvPr>
        </p:nvSpPr>
        <p:spPr/>
        <p:txBody>
          <a:bodyPr anchor="ctr">
            <a:noAutofit/>
          </a:bodyPr>
          <a:lstStyle/>
          <a:p>
            <a:r>
              <a:rPr lang="en-US" altLang="zh-CN" dirty="0">
                <a:solidFill>
                  <a:srgbClr val="FFFFFF"/>
                </a:solidFill>
                <a:latin typeface="Times New Roman" panose="02020603050405020304" pitchFamily="18" charset="0"/>
                <a:cs typeface="Times New Roman" panose="02020603050405020304" pitchFamily="18" charset="0"/>
              </a:rPr>
              <a:t>Horizontal Optimization (Satisfactory Index)</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A22997E-BB00-4546-B738-DEBD06CBE910}"/>
              </a:ext>
            </a:extLst>
          </p:cNvPr>
          <p:cNvSpPr>
            <a:spLocks noGrp="1"/>
          </p:cNvSpPr>
          <p:nvPr>
            <p:ph idx="1"/>
          </p:nvPr>
        </p:nvSpPr>
        <p:spPr>
          <a:xfrm>
            <a:off x="527309" y="2222287"/>
            <a:ext cx="5501702" cy="4727153"/>
          </a:xfrm>
        </p:spPr>
        <p:txBody>
          <a:bodyPr anchor="t">
            <a:noAutofit/>
          </a:bodyPr>
          <a:lstStyle/>
          <a:p>
            <a:pPr>
              <a:buClr>
                <a:srgbClr val="110087"/>
              </a:buClr>
              <a:buSzPct val="88000"/>
              <a:buFont typeface="Wingdings" panose="05000000000000000000" pitchFamily="2" charset="2"/>
              <a:buChar char="p"/>
            </a:pPr>
            <a:r>
              <a:rPr lang="en-US" altLang="zh-CN" b="1" dirty="0">
                <a:solidFill>
                  <a:srgbClr val="0F007B"/>
                </a:solidFill>
                <a:latin typeface="Times New Roman" panose="02020603050405020304" pitchFamily="18" charset="0"/>
                <a:cs typeface="Times New Roman" panose="02020603050405020304" pitchFamily="18" charset="0"/>
              </a:rPr>
              <a:t>What does the third factor stand for?</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Queuing time</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Time offering seats</a:t>
            </a:r>
          </a:p>
          <a:p>
            <a:pPr lvl="1">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Standard variance of the boarding time of same-row passengers</a:t>
            </a:r>
          </a:p>
          <a:p>
            <a:pPr lvl="2">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Families (or fellow passengers) may be separated</a:t>
            </a:r>
          </a:p>
          <a:p>
            <a:pPr lvl="2">
              <a:buClr>
                <a:srgbClr val="110087"/>
              </a:buClr>
              <a:buSzPct val="88000"/>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It was not directly shown in the essay, so we point this out for your reference.</a:t>
            </a:r>
          </a:p>
        </p:txBody>
      </p:sp>
      <p:sp>
        <p:nvSpPr>
          <p:cNvPr id="4" name="内容占位符 2">
            <a:extLst>
              <a:ext uri="{FF2B5EF4-FFF2-40B4-BE49-F238E27FC236}">
                <a16:creationId xmlns:a16="http://schemas.microsoft.com/office/drawing/2014/main" id="{E4E0C3EB-1768-4C67-B272-634C099FBE5D}"/>
              </a:ext>
            </a:extLst>
          </p:cNvPr>
          <p:cNvSpPr txBox="1">
            <a:spLocks/>
          </p:cNvSpPr>
          <p:nvPr/>
        </p:nvSpPr>
        <p:spPr>
          <a:xfrm>
            <a:off x="6095999" y="2222287"/>
            <a:ext cx="5848140" cy="363651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宋体" panose="02010600030101010101" pitchFamily="2" charset="-122"/>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宋体" panose="02010600030101010101" pitchFamily="2" charset="-122"/>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宋体" panose="02010600030101010101" pitchFamily="2" charset="-122"/>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宋体" panose="02010600030101010101" pitchFamily="2" charset="-122"/>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110087"/>
              </a:buClr>
              <a:buSzPct val="88000"/>
              <a:buFont typeface="Wingdings" panose="05000000000000000000" pitchFamily="2" charset="2"/>
              <a:buChar char="p"/>
            </a:pPr>
            <a:r>
              <a:rPr lang="en-US" altLang="zh-CN" b="1" dirty="0">
                <a:solidFill>
                  <a:srgbClr val="21048A"/>
                </a:solidFill>
                <a:latin typeface="Times New Roman" panose="02020603050405020304" pitchFamily="18" charset="0"/>
                <a:cs typeface="Times New Roman" panose="02020603050405020304" pitchFamily="18" charset="0"/>
              </a:rPr>
              <a:t>Why 1, 250 and 10?</a:t>
            </a: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1 is for </a:t>
            </a:r>
            <a:r>
              <a:rPr lang="en-US" altLang="zh-CN" sz="1800" dirty="0" err="1">
                <a:solidFill>
                  <a:srgbClr val="000000"/>
                </a:solidFill>
                <a:latin typeface="Times New Roman" panose="02020603050405020304" pitchFamily="18" charset="0"/>
                <a:cs typeface="Times New Roman" panose="02020603050405020304" pitchFamily="18" charset="0"/>
              </a:rPr>
              <a:t>standardisation</a:t>
            </a:r>
            <a:endParaRPr lang="en-US" altLang="zh-CN" sz="1800" dirty="0">
              <a:solidFill>
                <a:srgbClr val="000000"/>
              </a:solidFill>
              <a:latin typeface="Times New Roman" panose="02020603050405020304" pitchFamily="18" charset="0"/>
              <a:cs typeface="Times New Roman" panose="02020603050405020304" pitchFamily="18" charset="0"/>
            </a:endParaRPr>
          </a:p>
          <a:p>
            <a:pPr lvl="1">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Unite magnitudes &amp; importance</a:t>
            </a:r>
          </a:p>
          <a:p>
            <a:pPr lvl="2">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Once united the magnitudes, the dissatisfaction index can rather </a:t>
            </a:r>
            <a:r>
              <a:rPr lang="en-US" altLang="zh-CN" sz="1800" i="1" dirty="0">
                <a:solidFill>
                  <a:srgbClr val="000000"/>
                </a:solidFill>
                <a:latin typeface="Times New Roman" panose="02020603050405020304" pitchFamily="18" charset="0"/>
                <a:cs typeface="Times New Roman" panose="02020603050405020304" pitchFamily="18" charset="0"/>
              </a:rPr>
              <a:t>equally</a:t>
            </a:r>
            <a:r>
              <a:rPr lang="en-US" altLang="zh-CN" sz="1800" dirty="0">
                <a:solidFill>
                  <a:srgbClr val="000000"/>
                </a:solidFill>
                <a:latin typeface="Times New Roman" panose="02020603050405020304" pitchFamily="18" charset="0"/>
                <a:cs typeface="Times New Roman" panose="02020603050405020304" pitchFamily="18" charset="0"/>
              </a:rPr>
              <a:t> reflect the three aspects of passengers’ satisfaction instead of tending to one of them.</a:t>
            </a:r>
          </a:p>
          <a:p>
            <a:pPr lvl="3">
              <a:buClr>
                <a:srgbClr val="110087"/>
              </a:buClr>
              <a:buSzPct val="88000"/>
              <a:buFont typeface="Wingdings" panose="05000000000000000000" pitchFamily="2" charset="2"/>
              <a:buChar char="p"/>
            </a:pPr>
            <a:r>
              <a:rPr lang="en-US" altLang="zh-CN" sz="1800" dirty="0">
                <a:solidFill>
                  <a:srgbClr val="000000"/>
                </a:solidFill>
                <a:latin typeface="Times New Roman" panose="02020603050405020304" pitchFamily="18" charset="0"/>
                <a:cs typeface="Times New Roman" panose="02020603050405020304" pitchFamily="18" charset="0"/>
              </a:rPr>
              <a:t>It can make the ultimate dissatisfaction index of all passengers linear and plausible.</a:t>
            </a:r>
          </a:p>
        </p:txBody>
      </p:sp>
      <p:sp>
        <p:nvSpPr>
          <p:cNvPr id="5" name="任意多边形 19">
            <a:hlinkClick r:id="rId3" action="ppaction://hlinksldjump"/>
            <a:extLst>
              <a:ext uri="{FF2B5EF4-FFF2-40B4-BE49-F238E27FC236}">
                <a16:creationId xmlns:a16="http://schemas.microsoft.com/office/drawing/2014/main" id="{648616C5-3EF3-4EAB-8895-8B8ABD3085D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5A72889-2B79-4D15-8BFA-272B7EBD8F6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52</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873084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p:txBody>
          <a:bodyPr anchor="t">
            <a:norm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How to conduct a Sensitivity Analysis on Our Model?</a:t>
            </a:r>
          </a:p>
          <a:p>
            <a:pPr lvl="1">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Use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Goodness of fit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to measure in concrete figures</a:t>
            </a:r>
          </a:p>
          <a:p>
            <a:pPr lvl="2">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The higher the Goodness of fit, the more regular the data are and the less sensitive the strategy is.</a:t>
            </a:r>
          </a:p>
          <a:p>
            <a:pPr lvl="1">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Predictability</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of Changes</a:t>
            </a:r>
          </a:p>
          <a:p>
            <a:pPr lvl="1">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Relationship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proved by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Claims and Our Model</a:t>
            </a:r>
          </a:p>
          <a:p>
            <a:pPr>
              <a:buFont typeface="Wingdings" panose="05000000000000000000" pitchFamily="2" charset="2"/>
              <a:buChar char="p"/>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任意多边形 19">
            <a:hlinkClick r:id="rId3" action="ppaction://hlinksldjump"/>
            <a:extLst>
              <a:ext uri="{FF2B5EF4-FFF2-40B4-BE49-F238E27FC236}">
                <a16:creationId xmlns:a16="http://schemas.microsoft.com/office/drawing/2014/main" id="{DDDAF460-163C-42A2-8CE5-42743C6A059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5EA9001-8624-4565-A334-2D54D7FE959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53</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176196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副标题 2"/>
              <p:cNvSpPr>
                <a:spLocks noGrp="1"/>
              </p:cNvSpPr>
              <p:nvPr>
                <p:ph idx="1"/>
              </p:nvPr>
            </p:nvSpPr>
            <p:spPr>
              <a:xfrm>
                <a:off x="818712" y="2222287"/>
                <a:ext cx="4391241" cy="4475075"/>
              </a:xfrm>
            </p:spPr>
            <p:txBody>
              <a:bodyPr anchor="t">
                <a:normAutofit/>
              </a:bodyPr>
              <a:lstStyle/>
              <a:p>
                <a:pPr>
                  <a:lnSpc>
                    <a:spcPct val="150000"/>
                  </a:lnSpc>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a:lnSpc>
                    <a:spcPct val="150000"/>
                  </a:lnSpc>
                  <a:buFont typeface="Wingdings" panose="05000000000000000000" pitchFamily="2" charset="2"/>
                  <a:buChar char="p"/>
                </a:pPr>
                <a:r>
                  <a:rPr lang="en-US" altLang="zh-CN" dirty="0">
                    <a:latin typeface="Times New Roman" panose="02020603050405020304" pitchFamily="18" charset="0"/>
                    <a:ea typeface="宋体" panose="02010600030101010101" pitchFamily="2" charset="-122"/>
                    <a:cs typeface="Times New Roman" panose="02020603050405020304" pitchFamily="18" charset="0"/>
                  </a:rPr>
                  <a:t>We use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Sigmoid </a:t>
                </a:r>
                <a:r>
                  <a:rPr lang="en-US" altLang="zh-CN" dirty="0">
                    <a:latin typeface="Times New Roman" panose="02020603050405020304" pitchFamily="18" charset="0"/>
                    <a:ea typeface="宋体" panose="02010600030101010101" pitchFamily="2" charset="-122"/>
                    <a:cs typeface="Times New Roman" panose="02020603050405020304" pitchFamily="18" charset="0"/>
                  </a:rPr>
                  <a:t>Model for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Random Distribution </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d>
                    <m:r>
                      <a:rPr lang="en-US" altLang="zh-CN" i="1">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latin typeface="Cambria Math" panose="02040503050406030204" pitchFamily="18" charset="0"/>
                            <a:ea typeface="宋体" panose="02010600030101010101" pitchFamily="2" charset="-122"/>
                            <a:cs typeface="Times New Roman" panose="02020603050405020304" pitchFamily="18" charset="0"/>
                          </a:rPr>
                          <m:t>1+</m:t>
                        </m:r>
                        <m:sSup>
                          <m:sSup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i="1">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𝑥</m:t>
                            </m:r>
                          </m:sup>
                        </m:sSup>
                      </m:den>
                    </m:f>
                    <m:r>
                      <a:rPr lang="en-US" altLang="zh-CN" i="1">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i="1">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𝑥</m:t>
                    </m:r>
                    <m:r>
                      <a:rPr lang="en-US" altLang="zh-CN" i="1">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Commonly Used in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Statistics</a:t>
                </a:r>
              </a:p>
              <a:p>
                <a:pPr lvl="1">
                  <a:lnSpc>
                    <a:spcPct val="150000"/>
                  </a:lnSpc>
                  <a:buFont typeface="Wingdings" panose="05000000000000000000" pitchFamily="2" charset="2"/>
                  <a:buChar char="p"/>
                </a:pP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Usage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determined by nature of function: </a:t>
                </a:r>
                <a14:m>
                  <m:oMath xmlns:m="http://schemas.openxmlformats.org/officeDocument/2006/math">
                    <m:r>
                      <a:rPr lang="en-US" altLang="zh-CN" sz="1800" i="1">
                        <a:latin typeface="Cambria Math" panose="02040503050406030204" pitchFamily="18" charset="0"/>
                        <a:ea typeface="Cambria Math" panose="02040503050406030204" pitchFamily="18" charset="0"/>
                        <a:cs typeface="Times New Roman" panose="02020603050405020304" pitchFamily="18" charset="0"/>
                      </a:rPr>
                      <m:t>ℝ</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 Custom Range</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p>
              <a:p>
                <a:pPr lvl="1">
                  <a:lnSpc>
                    <a:spcPct val="150000"/>
                  </a:lnSpc>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reaching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the limit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both ends with </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linear</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in the middle</a:t>
                </a:r>
              </a:p>
              <a:p>
                <a:pPr>
                  <a:lnSpc>
                    <a:spcPct val="150000"/>
                  </a:lnSpc>
                  <a:buFont typeface="Wingdings" panose="05000000000000000000" pitchFamily="2" charset="2"/>
                  <a:buChar char="p"/>
                </a:pP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副标题 2"/>
              <p:cNvSpPr>
                <a:spLocks noGrp="1" noRot="1" noChangeAspect="1" noMove="1" noResize="1" noEditPoints="1" noAdjustHandles="1" noChangeArrowheads="1" noChangeShapeType="1" noTextEdit="1"/>
              </p:cNvSpPr>
              <p:nvPr>
                <p:ph idx="1"/>
              </p:nvPr>
            </p:nvSpPr>
            <p:spPr>
              <a:xfrm>
                <a:off x="818712" y="2222287"/>
                <a:ext cx="4391241" cy="4475075"/>
              </a:xfrm>
              <a:blipFill>
                <a:blip r:embed="rId3"/>
                <a:stretch>
                  <a:fillRect/>
                </a:stretch>
              </a:blipFill>
            </p:spPr>
            <p:txBody>
              <a:bodyPr/>
              <a:lstStyle/>
              <a:p>
                <a:r>
                  <a:rPr lang="zh-CN" altLang="en-US">
                    <a:noFill/>
                  </a:rPr>
                  <a:t> </a:t>
                </a:r>
              </a:p>
            </p:txBody>
          </p:sp>
        </mc:Fallback>
      </mc:AlternateContent>
      <p:pic>
        <p:nvPicPr>
          <p:cNvPr id="4" name="Picture 4">
            <a:extLst>
              <a:ext uri="{FF2B5EF4-FFF2-40B4-BE49-F238E27FC236}">
                <a16:creationId xmlns:a16="http://schemas.microsoft.com/office/drawing/2014/main" id="{76259EAC-37D1-2949-9985-1018504F8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3632" y="2180913"/>
            <a:ext cx="4188366" cy="4040542"/>
          </a:xfrm>
          <a:prstGeom prst="rect">
            <a:avLst/>
          </a:prstGeom>
        </p:spPr>
      </p:pic>
      <p:sp>
        <p:nvSpPr>
          <p:cNvPr id="5" name="TextBox 5">
            <a:extLst>
              <a:ext uri="{FF2B5EF4-FFF2-40B4-BE49-F238E27FC236}">
                <a16:creationId xmlns:a16="http://schemas.microsoft.com/office/drawing/2014/main" id="{876B263A-93D7-E343-BFE0-0CC989DD8115}"/>
              </a:ext>
            </a:extLst>
          </p:cNvPr>
          <p:cNvSpPr txBox="1"/>
          <p:nvPr/>
        </p:nvSpPr>
        <p:spPr>
          <a:xfrm>
            <a:off x="7193632" y="6389585"/>
            <a:ext cx="4383062" cy="307777"/>
          </a:xfrm>
          <a:prstGeom prst="rect">
            <a:avLst/>
          </a:prstGeom>
          <a:noFill/>
        </p:spPr>
        <p:txBody>
          <a:bodyPr wrap="square" rtlCol="0">
            <a:spAutoFit/>
          </a:bodyPr>
          <a:lstStyle/>
          <a:p>
            <a:pPr algn="ctr"/>
            <a:r>
              <a:rPr lang="x-none" sz="1400" dirty="0">
                <a:solidFill>
                  <a:srgbClr val="000000"/>
                </a:solidFill>
                <a:cs typeface="Times New Roman" panose="02020603050405020304" pitchFamily="18" charset="0"/>
              </a:rPr>
              <a:t>Fig. Sigmoid Model Demonstration</a:t>
            </a:r>
            <a:endParaRPr lang="x-none" sz="1400" b="1" dirty="0">
              <a:solidFill>
                <a:srgbClr val="FF0000"/>
              </a:solidFill>
              <a:cs typeface="Times New Roman" panose="02020603050405020304" pitchFamily="18" charset="0"/>
            </a:endParaRPr>
          </a:p>
        </p:txBody>
      </p:sp>
      <p:sp>
        <p:nvSpPr>
          <p:cNvPr id="6" name="任意多边形 19">
            <a:hlinkClick r:id="rId5" action="ppaction://hlinksldjump"/>
            <a:extLst>
              <a:ext uri="{FF2B5EF4-FFF2-40B4-BE49-F238E27FC236}">
                <a16:creationId xmlns:a16="http://schemas.microsoft.com/office/drawing/2014/main" id="{E69D0B8D-C309-4307-90A7-205081FF4FE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4E16B24-1642-4CAE-9F9D-56160C33D911}"/>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54</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315080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475075"/>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a:buFont typeface="Wingdings" panose="05000000000000000000" pitchFamily="2" charset="2"/>
              <a:buChar char="p"/>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dirty="0">
                <a:latin typeface="Times New Roman" panose="02020603050405020304" pitchFamily="18" charset="0"/>
                <a:ea typeface="宋体" panose="02010600030101010101" pitchFamily="2" charset="-122"/>
                <a:cs typeface="Times New Roman" panose="02020603050405020304" pitchFamily="18" charset="0"/>
              </a:rPr>
              <a:t>When considering the comparison on longer stowing time and variance, we define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Stable</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functions as those with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Linear graphs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Both the functions of Front to Back and Back to Front are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upper convex followed by linear</a:t>
            </a:r>
            <a:r>
              <a:rPr lang="en-US" altLang="zh-CN" dirty="0">
                <a:latin typeface="Times New Roman" panose="02020603050405020304" pitchFamily="18" charset="0"/>
                <a:ea typeface="宋体" panose="02010600030101010101" pitchFamily="2" charset="-122"/>
                <a:cs typeface="Times New Roman" panose="02020603050405020304" pitchFamily="18" charset="0"/>
              </a:rPr>
              <a:t>, while Random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without obvious patterns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Thus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Random boarding is the most sensitive</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as it’s the only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Unstable</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graph.</a:t>
            </a:r>
            <a:endParaRPr lang="x-none" altLang="zh-CN"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组合 3"/>
          <p:cNvGrpSpPr/>
          <p:nvPr/>
        </p:nvGrpSpPr>
        <p:grpSpPr>
          <a:xfrm>
            <a:off x="428808" y="2752992"/>
            <a:ext cx="11334385" cy="2598370"/>
            <a:chOff x="47613" y="3050706"/>
            <a:chExt cx="11334385" cy="2598370"/>
          </a:xfrm>
        </p:grpSpPr>
        <p:pic>
          <p:nvPicPr>
            <p:cNvPr id="17" name="Picture 16" descr="Chart, line chart&#10;&#10;Description automatically generated">
              <a:extLst>
                <a:ext uri="{FF2B5EF4-FFF2-40B4-BE49-F238E27FC236}">
                  <a16:creationId xmlns:a16="http://schemas.microsoft.com/office/drawing/2014/main" id="{ACC8A7C3-6383-CA48-A629-1FC746518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9345" y="3050706"/>
              <a:ext cx="3692653" cy="2277935"/>
            </a:xfrm>
            <a:prstGeom prst="rect">
              <a:avLst/>
            </a:prstGeom>
          </p:spPr>
        </p:pic>
        <p:pic>
          <p:nvPicPr>
            <p:cNvPr id="19" name="Picture 18" descr="Chart, line chart&#10;&#10;Description automatically generated">
              <a:extLst>
                <a:ext uri="{FF2B5EF4-FFF2-40B4-BE49-F238E27FC236}">
                  <a16:creationId xmlns:a16="http://schemas.microsoft.com/office/drawing/2014/main" id="{8C9B7C2D-BC20-654D-8AC1-6F77ACA0A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479" y="3050706"/>
              <a:ext cx="3692653" cy="2277936"/>
            </a:xfrm>
            <a:prstGeom prst="rect">
              <a:avLst/>
            </a:prstGeom>
          </p:spPr>
        </p:pic>
        <p:pic>
          <p:nvPicPr>
            <p:cNvPr id="21" name="Picture 20" descr="Chart, line chart, scatter chart&#10;&#10;Description automatically generated">
              <a:extLst>
                <a:ext uri="{FF2B5EF4-FFF2-40B4-BE49-F238E27FC236}">
                  <a16:creationId xmlns:a16="http://schemas.microsoft.com/office/drawing/2014/main" id="{9E01E061-05A2-AD41-A45F-A5AE27554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3" y="3050706"/>
              <a:ext cx="3692653" cy="2277936"/>
            </a:xfrm>
            <a:prstGeom prst="rect">
              <a:avLst/>
            </a:prstGeom>
          </p:spPr>
        </p:pic>
        <p:sp>
          <p:nvSpPr>
            <p:cNvPr id="22" name="TextBox 21">
              <a:extLst>
                <a:ext uri="{FF2B5EF4-FFF2-40B4-BE49-F238E27FC236}">
                  <a16:creationId xmlns:a16="http://schemas.microsoft.com/office/drawing/2014/main" id="{7E29CC11-39EF-AC4F-90E3-9E6F08176311}"/>
                </a:ext>
              </a:extLst>
            </p:cNvPr>
            <p:cNvSpPr txBox="1"/>
            <p:nvPr/>
          </p:nvSpPr>
          <p:spPr>
            <a:xfrm>
              <a:off x="3740266" y="5341299"/>
              <a:ext cx="4021233" cy="307777"/>
            </a:xfrm>
            <a:prstGeom prst="rect">
              <a:avLst/>
            </a:prstGeom>
            <a:noFill/>
          </p:spPr>
          <p:txBody>
            <a:bodyPr wrap="square" rtlCol="0">
              <a:spAutoFit/>
            </a:bodyPr>
            <a:lstStyle/>
            <a:p>
              <a:pPr algn="ctr"/>
              <a:r>
                <a:rPr lang="en-US" sz="1400" dirty="0">
                  <a:solidFill>
                    <a:srgbClr val="000000"/>
                  </a:solidFill>
                  <a:latin typeface="宋体" panose="02010600030101010101" pitchFamily="2" charset="-122"/>
                </a:rPr>
                <a:t> </a:t>
              </a:r>
              <a:r>
                <a:rPr lang="x-none" sz="1400" dirty="0">
                  <a:solidFill>
                    <a:srgbClr val="000000"/>
                  </a:solidFill>
                  <a:cs typeface="Times New Roman" panose="02020603050405020304" pitchFamily="18" charset="0"/>
                </a:rPr>
                <a:t>Fig. Comparison on Longer Stowing Time, Variance</a:t>
              </a:r>
            </a:p>
          </p:txBody>
        </p:sp>
      </p:grpSp>
      <p:sp>
        <p:nvSpPr>
          <p:cNvPr id="9" name="任意多边形 19">
            <a:hlinkClick r:id="rId6" action="ppaction://hlinksldjump"/>
            <a:extLst>
              <a:ext uri="{FF2B5EF4-FFF2-40B4-BE49-F238E27FC236}">
                <a16:creationId xmlns:a16="http://schemas.microsoft.com/office/drawing/2014/main" id="{0822D8C1-D21E-466E-A89A-3C0E3E89BABE}"/>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70D25F5-E1B8-4388-AE49-C19FBFD4AAB8}"/>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55</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96426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1: A Longer Stowing Time</a:t>
            </a:r>
          </a:p>
          <a:p>
            <a:pPr marL="0" indent="0">
              <a:buNone/>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p>
          <a:p>
            <a:pPr lvl="1">
              <a:buFont typeface="Wingdings" panose="05000000000000000000" pitchFamily="2" charset="2"/>
              <a:buChar char="p"/>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x-none"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the most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while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Front-to-Back</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method seems totally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sensitive</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the points on the second graph (random) are farther from the line than that of the other two graphs and thus the goodness of fit is lower.</a:t>
            </a:r>
            <a:endPar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组合 3"/>
          <p:cNvGrpSpPr/>
          <p:nvPr/>
        </p:nvGrpSpPr>
        <p:grpSpPr>
          <a:xfrm>
            <a:off x="208133" y="2851020"/>
            <a:ext cx="11775734" cy="2558570"/>
            <a:chOff x="208132" y="2851020"/>
            <a:chExt cx="11775734" cy="2558570"/>
          </a:xfrm>
        </p:grpSpPr>
        <p:sp>
          <p:nvSpPr>
            <p:cNvPr id="22" name="TextBox 21">
              <a:extLst>
                <a:ext uri="{FF2B5EF4-FFF2-40B4-BE49-F238E27FC236}">
                  <a16:creationId xmlns:a16="http://schemas.microsoft.com/office/drawing/2014/main" id="{7E29CC11-39EF-AC4F-90E3-9E6F08176311}"/>
                </a:ext>
              </a:extLst>
            </p:cNvPr>
            <p:cNvSpPr txBox="1"/>
            <p:nvPr/>
          </p:nvSpPr>
          <p:spPr>
            <a:xfrm>
              <a:off x="3666456" y="5101813"/>
              <a:ext cx="4789197" cy="307777"/>
            </a:xfrm>
            <a:prstGeom prst="rect">
              <a:avLst/>
            </a:prstGeom>
            <a:noFill/>
          </p:spPr>
          <p:txBody>
            <a:bodyPr wrap="square" rtlCol="0">
              <a:spAutoFit/>
            </a:bodyPr>
            <a:lstStyle/>
            <a:p>
              <a:pPr algn="ctr"/>
              <a:r>
                <a:rPr lang="x-none" sz="1400" dirty="0">
                  <a:solidFill>
                    <a:srgbClr val="000000"/>
                  </a:solidFill>
                  <a:cs typeface="Times New Roman" panose="02020603050405020304" pitchFamily="18" charset="0"/>
                </a:rPr>
                <a:t>Fig. Comparison on Longer Stowing Time, Overall Time</a:t>
              </a:r>
            </a:p>
          </p:txBody>
        </p:sp>
        <p:pic>
          <p:nvPicPr>
            <p:cNvPr id="5" name="Picture 4" descr="Chart, scatter chart&#10;&#10;Description automatically generated">
              <a:extLst>
                <a:ext uri="{FF2B5EF4-FFF2-40B4-BE49-F238E27FC236}">
                  <a16:creationId xmlns:a16="http://schemas.microsoft.com/office/drawing/2014/main" id="{96B1D51E-9360-1A41-B5ED-641ECF24FC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729" y="2851021"/>
              <a:ext cx="3648652" cy="2250792"/>
            </a:xfrm>
            <a:prstGeom prst="rect">
              <a:avLst/>
            </a:prstGeom>
          </p:spPr>
        </p:pic>
        <p:pic>
          <p:nvPicPr>
            <p:cNvPr id="7" name="Picture 6">
              <a:extLst>
                <a:ext uri="{FF2B5EF4-FFF2-40B4-BE49-F238E27FC236}">
                  <a16:creationId xmlns:a16="http://schemas.microsoft.com/office/drawing/2014/main" id="{893F860E-0B33-E44A-B830-AFFBB4349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32" y="2851020"/>
              <a:ext cx="3878121" cy="2364203"/>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52043C3-1514-C441-82E4-61FA73282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70" y="2851021"/>
              <a:ext cx="3832496" cy="2364202"/>
            </a:xfrm>
            <a:prstGeom prst="rect">
              <a:avLst/>
            </a:prstGeom>
          </p:spPr>
        </p:pic>
      </p:grpSp>
      <p:sp>
        <p:nvSpPr>
          <p:cNvPr id="10" name="任意多边形 19">
            <a:hlinkClick r:id="rId6" action="ppaction://hlinksldjump"/>
            <a:extLst>
              <a:ext uri="{FF2B5EF4-FFF2-40B4-BE49-F238E27FC236}">
                <a16:creationId xmlns:a16="http://schemas.microsoft.com/office/drawing/2014/main" id="{3B838204-6B8B-4CC4-AEE4-DACB6C2DCD9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B6753BA-E808-4273-9412-B0BA472AFEE4}"/>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35622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2" y="2222287"/>
            <a:ext cx="10554574" cy="4276235"/>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2:</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Queue</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Jumping</a:t>
            </a:r>
          </a:p>
          <a:p>
            <a:pPr marL="0" indent="0">
              <a:buNone/>
            </a:pPr>
            <a:endPar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Both Methods are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Sensitive</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which makes a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Big Impact</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Total Results</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as shown on the graph, the points are irregularly distributed.</a:t>
            </a:r>
          </a:p>
        </p:txBody>
      </p:sp>
      <p:grpSp>
        <p:nvGrpSpPr>
          <p:cNvPr id="4" name="组合 3"/>
          <p:cNvGrpSpPr/>
          <p:nvPr/>
        </p:nvGrpSpPr>
        <p:grpSpPr>
          <a:xfrm>
            <a:off x="1851110" y="2823545"/>
            <a:ext cx="8489781" cy="2512230"/>
            <a:chOff x="1456878" y="2823545"/>
            <a:chExt cx="8489781" cy="2512230"/>
          </a:xfrm>
        </p:grpSpPr>
        <p:pic>
          <p:nvPicPr>
            <p:cNvPr id="5" name="Picture 4">
              <a:extLst>
                <a:ext uri="{FF2B5EF4-FFF2-40B4-BE49-F238E27FC236}">
                  <a16:creationId xmlns:a16="http://schemas.microsoft.com/office/drawing/2014/main" id="{8D2B7EF9-DDD8-664A-B252-3700C8F75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78" y="2877637"/>
              <a:ext cx="3489621" cy="2150361"/>
            </a:xfrm>
            <a:prstGeom prst="rect">
              <a:avLst/>
            </a:prstGeom>
          </p:spPr>
        </p:pic>
        <p:pic>
          <p:nvPicPr>
            <p:cNvPr id="7" name="Picture 6">
              <a:extLst>
                <a:ext uri="{FF2B5EF4-FFF2-40B4-BE49-F238E27FC236}">
                  <a16:creationId xmlns:a16="http://schemas.microsoft.com/office/drawing/2014/main" id="{46BD4ABD-1408-214E-B5B1-DD6F7E46A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125" y="2823545"/>
              <a:ext cx="3573534" cy="2204453"/>
            </a:xfrm>
            <a:prstGeom prst="rect">
              <a:avLst/>
            </a:prstGeom>
          </p:spPr>
        </p:pic>
        <p:sp>
          <p:nvSpPr>
            <p:cNvPr id="8" name="TextBox 7">
              <a:extLst>
                <a:ext uri="{FF2B5EF4-FFF2-40B4-BE49-F238E27FC236}">
                  <a16:creationId xmlns:a16="http://schemas.microsoft.com/office/drawing/2014/main" id="{615538ED-B1A8-B74F-9538-9B008968BF35}"/>
                </a:ext>
              </a:extLst>
            </p:cNvPr>
            <p:cNvSpPr txBox="1"/>
            <p:nvPr/>
          </p:nvSpPr>
          <p:spPr>
            <a:xfrm>
              <a:off x="3974156" y="5027998"/>
              <a:ext cx="3221017" cy="307777"/>
            </a:xfrm>
            <a:prstGeom prst="rect">
              <a:avLst/>
            </a:prstGeom>
            <a:noFill/>
          </p:spPr>
          <p:txBody>
            <a:bodyPr wrap="square" rtlCol="0">
              <a:spAutoFit/>
            </a:bodyPr>
            <a:lstStyle/>
            <a:p>
              <a:pPr algn="ctr"/>
              <a:r>
                <a:rPr lang="en-US" sz="1400" dirty="0">
                  <a:solidFill>
                    <a:srgbClr val="000000"/>
                  </a:solidFill>
                  <a:latin typeface="宋体" panose="02010600030101010101" pitchFamily="2" charset="-122"/>
                </a:rPr>
                <a:t> </a:t>
              </a:r>
              <a:r>
                <a:rPr lang="x-none" sz="1400" dirty="0">
                  <a:solidFill>
                    <a:srgbClr val="000000"/>
                  </a:solidFill>
                  <a:cs typeface="Times New Roman" panose="02020603050405020304" pitchFamily="18" charset="0"/>
                </a:rPr>
                <a:t>Fig. Comparison on Queue Jumping</a:t>
              </a:r>
            </a:p>
          </p:txBody>
        </p:sp>
      </p:grpSp>
      <p:sp>
        <p:nvSpPr>
          <p:cNvPr id="9" name="任意多边形 19">
            <a:hlinkClick r:id="rId5" action="ppaction://hlinksldjump"/>
            <a:extLst>
              <a:ext uri="{FF2B5EF4-FFF2-40B4-BE49-F238E27FC236}">
                <a16:creationId xmlns:a16="http://schemas.microsoft.com/office/drawing/2014/main" id="{C2FD199C-1868-45C5-968F-01A025F464FF}"/>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021FBF8-4408-4FAD-8CDF-F50029A3A0CD}"/>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98961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Sensitivity Analysis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idx="1"/>
          </p:nvPr>
        </p:nvSpPr>
        <p:spPr>
          <a:xfrm>
            <a:off x="818713" y="2222287"/>
            <a:ext cx="10554574" cy="4276235"/>
          </a:xfrm>
        </p:spPr>
        <p:txBody>
          <a:bodyPr anchor="t">
            <a:noAutofit/>
          </a:bodyPr>
          <a:lstStyle/>
          <a:p>
            <a:pPr>
              <a:buFont typeface="Wingdings" panose="05000000000000000000" pitchFamily="2" charset="2"/>
              <a:buChar char="p"/>
            </a:pPr>
            <a:r>
              <a:rPr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Case 3: Reduction of Passengers</a:t>
            </a: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p"/>
            </a:pP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p"/>
            </a:pP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Random Boarding </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most Sensitive </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Furthest Distribution</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Points),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Back-to-Front Method</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still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not so sensitive</a:t>
            </a:r>
          </a:p>
        </p:txBody>
      </p:sp>
      <p:grpSp>
        <p:nvGrpSpPr>
          <p:cNvPr id="4" name="组合 3"/>
          <p:cNvGrpSpPr/>
          <p:nvPr/>
        </p:nvGrpSpPr>
        <p:grpSpPr>
          <a:xfrm>
            <a:off x="1023115" y="2813571"/>
            <a:ext cx="10145770" cy="2777276"/>
            <a:chOff x="619016" y="2983694"/>
            <a:chExt cx="10145770" cy="2777276"/>
          </a:xfrm>
        </p:grpSpPr>
        <p:pic>
          <p:nvPicPr>
            <p:cNvPr id="5" name="Picture 4">
              <a:extLst>
                <a:ext uri="{FF2B5EF4-FFF2-40B4-BE49-F238E27FC236}">
                  <a16:creationId xmlns:a16="http://schemas.microsoft.com/office/drawing/2014/main" id="{532A8D28-3434-7444-BD3D-BCFEF155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16" y="2983695"/>
              <a:ext cx="3248793" cy="2480785"/>
            </a:xfrm>
            <a:prstGeom prst="rect">
              <a:avLst/>
            </a:prstGeom>
          </p:spPr>
        </p:pic>
        <p:pic>
          <p:nvPicPr>
            <p:cNvPr id="7" name="Picture 6">
              <a:extLst>
                <a:ext uri="{FF2B5EF4-FFF2-40B4-BE49-F238E27FC236}">
                  <a16:creationId xmlns:a16="http://schemas.microsoft.com/office/drawing/2014/main" id="{D16F6A96-BCC2-AB4F-9BDE-9F4DE402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93" y="2983694"/>
              <a:ext cx="3248793" cy="2480786"/>
            </a:xfrm>
            <a:prstGeom prst="rect">
              <a:avLst/>
            </a:prstGeom>
          </p:spPr>
        </p:pic>
        <p:pic>
          <p:nvPicPr>
            <p:cNvPr id="9" name="Picture 8">
              <a:extLst>
                <a:ext uri="{FF2B5EF4-FFF2-40B4-BE49-F238E27FC236}">
                  <a16:creationId xmlns:a16="http://schemas.microsoft.com/office/drawing/2014/main" id="{D2ABA54D-627A-F04C-A7CC-A33D48192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505" y="2983695"/>
              <a:ext cx="3248792" cy="2480785"/>
            </a:xfrm>
            <a:prstGeom prst="rect">
              <a:avLst/>
            </a:prstGeom>
          </p:spPr>
        </p:pic>
        <p:sp>
          <p:nvSpPr>
            <p:cNvPr id="10" name="TextBox 9">
              <a:extLst>
                <a:ext uri="{FF2B5EF4-FFF2-40B4-BE49-F238E27FC236}">
                  <a16:creationId xmlns:a16="http://schemas.microsoft.com/office/drawing/2014/main" id="{AF364858-8E5B-7948-A91E-8CC688B4C4DD}"/>
                </a:ext>
              </a:extLst>
            </p:cNvPr>
            <p:cNvSpPr txBox="1"/>
            <p:nvPr/>
          </p:nvSpPr>
          <p:spPr>
            <a:xfrm>
              <a:off x="4294099" y="5453193"/>
              <a:ext cx="3221017" cy="307777"/>
            </a:xfrm>
            <a:prstGeom prst="rect">
              <a:avLst/>
            </a:prstGeom>
            <a:noFill/>
          </p:spPr>
          <p:txBody>
            <a:bodyPr wrap="square" rtlCol="0">
              <a:spAutoFit/>
            </a:bodyPr>
            <a:lstStyle/>
            <a:p>
              <a:pPr algn="ctr"/>
              <a:r>
                <a:rPr lang="x-none" sz="1400" dirty="0">
                  <a:latin typeface="Times New Roman" panose="02020603050405020304" pitchFamily="18" charset="0"/>
                  <a:ea typeface="宋体" panose="02010600030101010101" pitchFamily="2" charset="-122"/>
                  <a:cs typeface="Times New Roman" panose="02020603050405020304" pitchFamily="18" charset="0"/>
                </a:rPr>
                <a:t>Fig. Comparison on Reducing Passengers</a:t>
              </a:r>
            </a:p>
          </p:txBody>
        </p:sp>
      </p:grpSp>
      <p:sp>
        <p:nvSpPr>
          <p:cNvPr id="11" name="任意多边形 19">
            <a:hlinkClick r:id="rId6" action="ppaction://hlinksldjump"/>
            <a:extLst>
              <a:ext uri="{FF2B5EF4-FFF2-40B4-BE49-F238E27FC236}">
                <a16:creationId xmlns:a16="http://schemas.microsoft.com/office/drawing/2014/main" id="{8B5DE6A0-E4CE-4309-A5A6-51275299A284}"/>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4BEBCDD-0810-42F8-9FE6-6D10251BF208}"/>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468879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dirty="0">
                <a:latin typeface="+mj-lt"/>
              </a:rPr>
              <a:t>Block division</a:t>
            </a:r>
            <a:endParaRPr lang="zh-CN" altLang="en-US" dirty="0">
              <a:latin typeface="+mj-lt"/>
            </a:endParaRPr>
          </a:p>
        </p:txBody>
      </p:sp>
      <p:sp>
        <p:nvSpPr>
          <p:cNvPr id="3" name="内容占位符 2"/>
          <p:cNvSpPr>
            <a:spLocks noGrp="1"/>
          </p:cNvSpPr>
          <p:nvPr>
            <p:ph idx="1"/>
          </p:nvPr>
        </p:nvSpPr>
        <p:spPr>
          <a:xfrm>
            <a:off x="818712" y="2222287"/>
            <a:ext cx="7582920" cy="3636511"/>
          </a:xfrm>
        </p:spPr>
        <p:txBody>
          <a:bodyPr anchor="t">
            <a:normAutofit/>
          </a:bodyPr>
          <a:lstStyle/>
          <a:p>
            <a:pPr>
              <a:buFont typeface="Wingdings" panose="05000000000000000000" pitchFamily="2" charset="2"/>
              <a:buChar char="p"/>
            </a:pPr>
            <a:r>
              <a:rPr lang="en-US" altLang="zh-CN" dirty="0">
                <a:latin typeface="+mj-lt"/>
              </a:rPr>
              <a:t>We divide the multi-aisle aircrafts into several blocks according to aisles</a:t>
            </a:r>
          </a:p>
          <a:p>
            <a:pPr lvl="1">
              <a:buFont typeface="Wingdings" panose="05000000000000000000" pitchFamily="2" charset="2"/>
              <a:buChar char="p"/>
            </a:pPr>
            <a:r>
              <a:rPr lang="en-US" altLang="zh-CN" sz="1800" dirty="0">
                <a:latin typeface="+mj-lt"/>
              </a:rPr>
              <a:t>Can unify the models as each block is similar to one-aisle aircraft</a:t>
            </a:r>
          </a:p>
          <a:p>
            <a:pPr lvl="1">
              <a:buFont typeface="Wingdings" panose="05000000000000000000" pitchFamily="2" charset="2"/>
              <a:buChar char="p"/>
            </a:pPr>
            <a:r>
              <a:rPr lang="en-US" altLang="zh-CN" sz="1800" dirty="0">
                <a:latin typeface="+mj-lt"/>
              </a:rPr>
              <a:t>Is plausible because there would be no inter-aisle disruption</a:t>
            </a:r>
          </a:p>
          <a:p>
            <a:pPr lvl="1">
              <a:buFont typeface="Wingdings" panose="05000000000000000000" pitchFamily="2" charset="2"/>
              <a:buChar char="p"/>
            </a:pPr>
            <a:r>
              <a:rPr lang="en-US" altLang="zh-CN" sz="1800" dirty="0">
                <a:latin typeface="+mj-lt"/>
              </a:rPr>
              <a:t>Our work reduced to finding the best in-block and between-block strategies</a:t>
            </a:r>
          </a:p>
          <a:p>
            <a:pPr lvl="2">
              <a:buFont typeface="Wingdings" panose="05000000000000000000" pitchFamily="2" charset="2"/>
              <a:buChar char="p"/>
            </a:pPr>
            <a:r>
              <a:rPr lang="en-US" altLang="zh-CN" sz="1800" dirty="0">
                <a:latin typeface="+mj-lt"/>
              </a:rPr>
              <a:t>Only to find the between-block sequence as we can use the previously shown in-group sequence (similar to one-aisle aircraft strategy)</a:t>
            </a:r>
            <a:endParaRPr lang="zh-CN" altLang="en-US" sz="1800" dirty="0">
              <a:latin typeface="+mj-lt"/>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1632" y="1980110"/>
            <a:ext cx="3565014" cy="213762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1838" y="4217549"/>
            <a:ext cx="3304602" cy="2478452"/>
          </a:xfrm>
          <a:prstGeom prst="rect">
            <a:avLst/>
          </a:prstGeom>
        </p:spPr>
      </p:pic>
      <p:sp>
        <p:nvSpPr>
          <p:cNvPr id="6" name="任意多边形 19">
            <a:hlinkClick r:id="rId4" action="ppaction://hlinksldjump"/>
            <a:extLst>
              <a:ext uri="{FF2B5EF4-FFF2-40B4-BE49-F238E27FC236}">
                <a16:creationId xmlns:a16="http://schemas.microsoft.com/office/drawing/2014/main" id="{39A856F9-D873-4BA3-AE8D-DA5CFD8F5177}"/>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C6A5AA-B62C-439E-9294-0EA4E39E35C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59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6753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BF12C4-B3B7-42A8-ABC2-2F3FAFEC89B0}"/>
              </a:ext>
            </a:extLst>
          </p:cNvPr>
          <p:cNvSpPr>
            <a:spLocks noGrp="1"/>
          </p:cNvSpPr>
          <p:nvPr>
            <p:ph type="title"/>
          </p:nvPr>
        </p:nvSpPr>
        <p:spPr/>
        <p:txBody>
          <a:bodyPr anchor="ctr"/>
          <a:lstStyle/>
          <a:p>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Critical Assumptions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5DCE302-11B0-4322-87BB-1F0DAF15809D}"/>
                  </a:ext>
                </a:extLst>
              </p:cNvPr>
              <p:cNvSpPr>
                <a:spLocks noGrp="1"/>
              </p:cNvSpPr>
              <p:nvPr>
                <p:ph idx="1"/>
              </p:nvPr>
            </p:nvSpPr>
            <p:spPr/>
            <p:txBody>
              <a:bodyPr anchor="t">
                <a:noAutofit/>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The luggage racks are designed to be adequate for any reasonable amount of luggage.</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Passengers spend the same time putting luggage into the rack as </a:t>
                </a:r>
                <a:r>
                  <a:rPr lang="en-US" altLang="zh-CN" sz="1800" dirty="0">
                    <a:solidFill>
                      <a:prstClr val="black"/>
                    </a:solidFill>
                    <a:latin typeface="Times New Roman" panose="02020603050405020304" pitchFamily="18" charset="0"/>
                    <a:ea typeface="+mj-ea"/>
                    <a:cs typeface="Times New Roman" panose="02020603050405020304" pitchFamily="18" charset="0"/>
                  </a:rPr>
                  <a:t>putting </a:t>
                </a:r>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the luggage into the seat</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lang="en-US" altLang="zh-CN" sz="1800" b="1" dirty="0">
                  <a:solidFill>
                    <a:prstClr val="black"/>
                  </a:solidFill>
                  <a:latin typeface="Times New Roman" panose="02020603050405020304" pitchFamily="18" charset="0"/>
                  <a:ea typeface="+mj-ea"/>
                  <a:cs typeface="Times New Roman" panose="02020603050405020304" pitchFamily="18" charset="0"/>
                </a:endParaRPr>
              </a:p>
              <a:p>
                <a:pPr lvl="0" defTabSz="914400">
                  <a:spcBef>
                    <a:spcPts val="0"/>
                  </a:spcBef>
                  <a:spcAft>
                    <a:spcPts val="0"/>
                  </a:spcAft>
                  <a:buClrTx/>
                  <a:buFont typeface="Wingdings" panose="05000000000000000000" pitchFamily="2" charset="2"/>
                  <a:buChar char="p"/>
                  <a:defRPr/>
                </a:pPr>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In a particular cell, </a:t>
                </a:r>
                <a14:m>
                  <m:oMath xmlns:m="http://schemas.openxmlformats.org/officeDocument/2006/math">
                    <m:r>
                      <a:rPr lang="en-US" altLang="zh-CN" b="1" i="1">
                        <a:solidFill>
                          <a:srgbClr val="13009C"/>
                        </a:solidFill>
                        <a:latin typeface="Cambria Math" panose="02040503050406030204" pitchFamily="18" charset="0"/>
                        <a:ea typeface="等线" panose="02010600030101010101" pitchFamily="2" charset="-122"/>
                        <a:cs typeface="Times New Roman" panose="02020603050405020304" pitchFamily="18" charset="0"/>
                      </a:rPr>
                      <m:t>𝒗</m:t>
                    </m:r>
                  </m:oMath>
                </a14:m>
                <a:r>
                  <a:rPr lang="en-US" altLang="zh-CN" b="1" dirty="0">
                    <a:solidFill>
                      <a:srgbClr val="13009C"/>
                    </a:solidFill>
                    <a:latin typeface="Times New Roman" panose="02020603050405020304" pitchFamily="18" charset="0"/>
                    <a:ea typeface="宋体" panose="02010600030101010101" pitchFamily="2" charset="-122"/>
                    <a:cs typeface="Times New Roman" panose="02020603050405020304" pitchFamily="18" charset="0"/>
                  </a:rPr>
                  <a:t> is a fixed value.</a:t>
                </a:r>
              </a:p>
              <a:p>
                <a:pPr lvl="1" defTabSz="914400">
                  <a:spcBef>
                    <a:spcPts val="0"/>
                  </a:spcBef>
                  <a:spcAft>
                    <a:spcPts val="0"/>
                  </a:spcAft>
                  <a:buClrTx/>
                  <a:buFont typeface="Wingdings" panose="05000000000000000000" pitchFamily="2" charset="2"/>
                  <a:buChar char="p"/>
                  <a:defRPr/>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Ensures the discreteness of the model.</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Only appeared in the calculation of total distance</a:t>
                </a:r>
              </a:p>
              <a:p>
                <a:pPr lvl="1" defTabSz="914400">
                  <a:spcBef>
                    <a:spcPts val="0"/>
                  </a:spcBef>
                  <a:spcAft>
                    <a:spcPts val="0"/>
                  </a:spcAft>
                  <a:buClrTx/>
                  <a:buFont typeface="Wingdings" panose="05000000000000000000" pitchFamily="2" charset="2"/>
                  <a:buChar char="p"/>
                  <a:defRPr/>
                </a:pP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The velocity wouldn’t change much in a particular cell, and the actual average speed is approximately equal to the average we’ve made</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55DCE302-11B0-4322-87BB-1F0DAF15809D}"/>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zh-CN" altLang="en-US">
                    <a:noFill/>
                  </a:rPr>
                  <a:t> </a:t>
                </a:r>
              </a:p>
            </p:txBody>
          </p:sp>
        </mc:Fallback>
      </mc:AlternateContent>
      <p:sp>
        <p:nvSpPr>
          <p:cNvPr id="9" name="任意多边形 19">
            <a:hlinkClick r:id="rId5" action="ppaction://hlinksldjump"/>
            <a:extLst>
              <a:ext uri="{FF2B5EF4-FFF2-40B4-BE49-F238E27FC236}">
                <a16:creationId xmlns:a16="http://schemas.microsoft.com/office/drawing/2014/main" id="{3DE0812A-7BFF-4498-BB9E-FF101D84CA0B}"/>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A185CE-79EB-4A9C-91D6-B570A56E494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6</a:t>
            </a:fld>
            <a:endParaRPr lang="zh-CN" altLang="en-US" sz="1200" b="1" dirty="0">
              <a:solidFill>
                <a:schemeClr val="accent1"/>
              </a:solidFill>
              <a:latin typeface="+mj-lt"/>
            </a:endParaRPr>
          </a:p>
        </p:txBody>
      </p:sp>
    </p:spTree>
    <p:extLst>
      <p:ext uri="{BB962C8B-B14F-4D97-AF65-F5344CB8AC3E}">
        <p14:creationId xmlns:p14="http://schemas.microsoft.com/office/powerpoint/2010/main" val="295362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F62F-3124-4B60-9392-B13573C58376}"/>
              </a:ext>
            </a:extLst>
          </p:cNvPr>
          <p:cNvSpPr>
            <a:spLocks noGrp="1"/>
          </p:cNvSpPr>
          <p:nvPr>
            <p:ph type="title"/>
          </p:nvPr>
        </p:nvSpPr>
        <p:spPr/>
        <p:txBody>
          <a:bodyPr anchor="ctr"/>
          <a:lstStyle/>
          <a:p>
            <a:r>
              <a:rPr kumimoji="0" lang="en-US" altLang="zh-CN"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Definitions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FD492B-C3A1-489C-9AA4-584B62D70C63}"/>
                  </a:ext>
                </a:extLst>
              </p:cNvPr>
              <p:cNvSpPr>
                <a:spLocks noGrp="1"/>
              </p:cNvSpPr>
              <p:nvPr>
                <p:ph idx="1"/>
              </p:nvPr>
            </p:nvSpPr>
            <p:spPr>
              <a:xfrm>
                <a:off x="818712" y="2222287"/>
                <a:ext cx="3837371" cy="3636511"/>
              </a:xfrm>
            </p:spPr>
            <p:txBody>
              <a:bodyPr anchor="t">
                <a:normAutofit lnSpcReduction="10000"/>
              </a:bodyPr>
              <a:lstStyle/>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b="1" dirty="0">
                    <a:solidFill>
                      <a:srgbClr val="13009C"/>
                    </a:solidFill>
                    <a:latin typeface="Times New Roman" panose="02020603050405020304" pitchFamily="18" charset="0"/>
                    <a:ea typeface="+mj-ea"/>
                    <a:cs typeface="Times New Roman" panose="02020603050405020304" pitchFamily="18" charset="0"/>
                  </a:rPr>
                  <a:t>T</a:t>
                </a:r>
                <a:r>
                  <a:rPr kumimoji="0" lang="en-US" altLang="zh-CN" b="1" i="0" u="none" strike="noStrike" kern="1200" cap="none" spc="0" normalizeH="0" baseline="0" noProof="0" dirty="0" err="1">
                    <a:ln>
                      <a:noFill/>
                    </a:ln>
                    <a:solidFill>
                      <a:srgbClr val="13009C"/>
                    </a:solidFill>
                    <a:effectLst/>
                    <a:uLnTx/>
                    <a:uFillTx/>
                    <a:latin typeface="Times New Roman" panose="02020603050405020304" pitchFamily="18" charset="0"/>
                    <a:ea typeface="+mj-ea"/>
                    <a:cs typeface="Times New Roman" panose="02020603050405020304" pitchFamily="18" charset="0"/>
                  </a:rPr>
                  <a:t>ime</a:t>
                </a:r>
                <a:endPar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800" dirty="0">
                    <a:solidFill>
                      <a:prstClr val="black"/>
                    </a:solidFill>
                    <a:latin typeface="Times New Roman" panose="02020603050405020304" pitchFamily="18" charset="0"/>
                    <a:ea typeface="+mj-ea"/>
                    <a:cs typeface="Times New Roman" panose="02020603050405020304" pitchFamily="18" charset="0"/>
                  </a:rPr>
                  <a:t>Define “time” as partitions of </a:t>
                </a:r>
                <a14:m>
                  <m:oMath xmlns:m="http://schemas.openxmlformats.org/officeDocument/2006/math">
                    <m:sSub>
                      <m:sSubPr>
                        <m:ctrlPr>
                          <a:rPr lang="en-US" altLang="zh-CN" sz="1800" b="0" i="1" smtClean="0">
                            <a:solidFill>
                              <a:prstClr val="black"/>
                            </a:solidFill>
                            <a:latin typeface="Cambria Math" panose="02040503050406030204" pitchFamily="18" charset="0"/>
                            <a:ea typeface="+mj-ea"/>
                            <a:cs typeface="Times New Roman" panose="02020603050405020304" pitchFamily="18" charset="0"/>
                          </a:rPr>
                        </m:ctrlPr>
                      </m:sSubPr>
                      <m:e>
                        <m:r>
                          <a:rPr lang="en-US" altLang="zh-CN" sz="1800" b="0" i="1" smtClean="0">
                            <a:solidFill>
                              <a:prstClr val="black"/>
                            </a:solidFill>
                            <a:latin typeface="Cambria Math" panose="02040503050406030204" pitchFamily="18" charset="0"/>
                            <a:ea typeface="+mj-ea"/>
                            <a:cs typeface="Times New Roman" panose="02020603050405020304" pitchFamily="18" charset="0"/>
                          </a:rPr>
                          <m:t>𝜏</m:t>
                        </m:r>
                      </m:e>
                      <m:sub>
                        <m:r>
                          <a:rPr lang="en-US" altLang="zh-CN" sz="1800" b="0" i="1" smtClean="0">
                            <a:solidFill>
                              <a:prstClr val="black"/>
                            </a:solidFill>
                            <a:latin typeface="Cambria Math" panose="02040503050406030204" pitchFamily="18" charset="0"/>
                            <a:ea typeface="+mj-ea"/>
                            <a:cs typeface="Times New Roman" panose="02020603050405020304" pitchFamily="18" charset="0"/>
                          </a:rPr>
                          <m:t>0</m:t>
                        </m:r>
                      </m:sub>
                    </m:sSub>
                  </m:oMath>
                </a14:m>
                <a:r>
                  <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without</a:t>
                </a:r>
                <a:r>
                  <a:rPr kumimoji="0" lang="en-US" altLang="zh-CN" sz="1800" i="0" u="none" strike="noStrike" kern="1200" cap="none" spc="0" normalizeH="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units.</a:t>
                </a:r>
                <a:endParaRPr kumimoji="0" lang="en-US" altLang="zh-CN" sz="18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Wouldn’t change the relatively best strategy and could simplify the model.</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b="1" i="0" u="none" strike="noStrike" kern="1200" cap="none" spc="0" normalizeH="0" baseline="0" noProof="0" dirty="0">
                    <a:ln>
                      <a:noFill/>
                    </a:ln>
                    <a:solidFill>
                      <a:srgbClr val="13009C"/>
                    </a:solidFill>
                    <a:effectLst/>
                    <a:uLnTx/>
                    <a:uFillTx/>
                    <a:latin typeface="Times New Roman" panose="02020603050405020304" pitchFamily="18" charset="0"/>
                    <a:ea typeface="+mj-ea"/>
                    <a:cs typeface="Times New Roman" panose="02020603050405020304" pitchFamily="18" charset="0"/>
                  </a:rPr>
                  <a:t>Velocity</a:t>
                </a:r>
              </a:p>
              <a:p>
                <a:pPr marR="0" lvl="1"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In the model, we define the “velocity”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𝑣</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as the time spent to move the length of a cell </a:t>
                </a:r>
                <a14:m>
                  <m:oMath xmlns:m="http://schemas.openxmlformats.org/officeDocument/2006/math">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mj-ea"/>
                      </a:rPr>
                      <m:t>𝑑</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None/>
                  <a:tabLst/>
                  <a:defRPr/>
                </a:pPr>
                <a14:m>
                  <m:oMathPara xmlns:m="http://schemas.openxmlformats.org/officeDocument/2006/math">
                    <m:oMathParaPr>
                      <m:jc m:val="center"/>
                    </m:oMathParaPr>
                    <m:oMath xmlns:m="http://schemas.openxmlformats.org/officeDocument/2006/math">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ea typeface="+mj-ea"/>
                          <a:cs typeface="Times New Roman" panose="02020603050405020304" pitchFamily="18" charset="0"/>
                        </a:rPr>
                        <m:t>′</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f>
                        <m:f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fPr>
                        <m:num>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𝑑</m:t>
                          </m:r>
                        </m:num>
                        <m:den>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𝑣</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b>
                            <m:sSub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ctrlPr>
                            </m:sSubPr>
                            <m:e>
                              <m:r>
                                <a:rPr kumimoji="0" lang="zh-CN" altLang="en-US" b="0" i="1" u="none" strike="noStrike" kern="1200" cap="none" spc="0" normalizeH="0" baseline="0" noProof="0">
                                  <a:ln>
                                    <a:noFill/>
                                  </a:ln>
                                  <a:solidFill>
                                    <a:prstClr val="black"/>
                                  </a:solidFill>
                                  <a:effectLst/>
                                  <a:uLnTx/>
                                  <a:uFillTx/>
                                  <a:latin typeface="Cambria Math" panose="02040503050406030204" pitchFamily="18" charset="0"/>
                                  <a:ea typeface="+mj-ea"/>
                                </a:rPr>
                                <m:t>𝜏</m:t>
                              </m:r>
                            </m:e>
                            <m:sub>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rPr>
                                <m:t>0</m:t>
                              </m:r>
                            </m:sub>
                          </m:sSub>
                        </m:den>
                      </m:f>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 (</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𝑚</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sSup>
                        <m:sSup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ctrlPr>
                        </m:sSupPr>
                        <m:e>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𝑠</m:t>
                          </m:r>
                        </m:e>
                        <m: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−1</m:t>
                          </m:r>
                        </m:sup>
                      </m:sSup>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ea typeface="+mj-ea"/>
                          <a:cs typeface="Times New Roman" panose="02020603050405020304" pitchFamily="18" charset="0"/>
                        </a:rPr>
                        <m:t>)</m:t>
                      </m:r>
                    </m:oMath>
                  </m:oMathPara>
                </a14:m>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FD492B-C3A1-489C-9AA4-584B62D70C63}"/>
                  </a:ext>
                </a:extLst>
              </p:cNvPr>
              <p:cNvSpPr>
                <a:spLocks noGrp="1" noRot="1" noChangeAspect="1" noMove="1" noResize="1" noEditPoints="1" noAdjustHandles="1" noChangeArrowheads="1" noChangeShapeType="1" noTextEdit="1"/>
              </p:cNvSpPr>
              <p:nvPr>
                <p:ph idx="1"/>
              </p:nvPr>
            </p:nvSpPr>
            <p:spPr>
              <a:xfrm>
                <a:off x="818712" y="2222287"/>
                <a:ext cx="3837371" cy="3636511"/>
              </a:xfr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4834759" y="1881352"/>
            <a:ext cx="0" cy="62851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03079" y="1813039"/>
            <a:ext cx="0" cy="6285186"/>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dirty="0">
                              <a:solidFill>
                                <a:schemeClr val="accent1"/>
                              </a:solidFill>
                              <a:effectLst/>
                            </a:rPr>
                            <a:t>Time to cover (s)</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0.16</m:t>
                                    </m:r>
                                  </m:num>
                                  <m:den>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 xmlns:m="http://schemas.openxmlformats.org/officeDocument/2006/math">
                              <m:r>
                                <a:rPr lang="en-US" altLang="zh-CN" sz="2000" b="0" i="1" u="none" strike="noStrike" dirty="0" smtClean="0">
                                  <a:solidFill>
                                    <a:schemeClr val="tx1"/>
                                  </a:solidFill>
                                  <a:effectLst/>
                                  <a:latin typeface="Cambria Math" panose="02040503050406030204" pitchFamily="18" charset="0"/>
                                </a:rPr>
                                <m:t>3=</m:t>
                              </m:r>
                              <m:f>
                                <m:fPr>
                                  <m:ctrlPr>
                                    <a:rPr lang="en-US" altLang="zh-CN" sz="2000" b="0" i="1" u="none" strike="noStrike" dirty="0" smtClean="0">
                                      <a:solidFill>
                                        <a:schemeClr val="tx1"/>
                                      </a:solidFill>
                                      <a:effectLst/>
                                      <a:latin typeface="Cambria Math" panose="02040503050406030204" pitchFamily="18" charset="0"/>
                                    </a:rPr>
                                  </m:ctrlPr>
                                </m:fPr>
                                <m:num>
                                  <m:r>
                                    <a:rPr lang="en-US" altLang="zh-CN" sz="2000" b="0" i="1" u="none" strike="noStrike" dirty="0" smtClean="0">
                                      <a:solidFill>
                                        <a:schemeClr val="tx1"/>
                                      </a:solidFill>
                                      <a:effectLst/>
                                      <a:latin typeface="Cambria Math" panose="02040503050406030204" pitchFamily="18" charset="0"/>
                                    </a:rPr>
                                    <m:t>1</m:t>
                                  </m:r>
                                </m:num>
                                <m:den>
                                  <m:sSub>
                                    <m:sSubPr>
                                      <m:ctrlPr>
                                        <a:rPr lang="en-US" altLang="zh-CN" sz="2000" b="0" i="1" u="none" strike="noStrike" dirty="0" smtClean="0">
                                          <a:solidFill>
                                            <a:schemeClr val="tx1"/>
                                          </a:solidFill>
                                          <a:effectLst/>
                                          <a:latin typeface="Cambria Math" panose="02040503050406030204" pitchFamily="18" charset="0"/>
                                        </a:rPr>
                                      </m:ctrlPr>
                                    </m:sSubPr>
                                    <m:e>
                                      <m:r>
                                        <a:rPr lang="en-US" altLang="zh-CN" sz="2000" b="0" i="1" u="none" strike="noStrike" dirty="0" smtClean="0">
                                          <a:solidFill>
                                            <a:schemeClr val="tx1"/>
                                          </a:solidFill>
                                          <a:effectLst/>
                                          <a:latin typeface="Cambria Math" panose="02040503050406030204" pitchFamily="18" charset="0"/>
                                        </a:rPr>
                                        <m:t>𝜏</m:t>
                                      </m:r>
                                    </m:e>
                                    <m:sub>
                                      <m:r>
                                        <a:rPr lang="en-US" altLang="zh-CN" sz="2000" b="0" i="1" u="none" strike="noStrike" dirty="0" smtClean="0">
                                          <a:solidFill>
                                            <a:schemeClr val="tx1"/>
                                          </a:solidFill>
                                          <a:effectLst/>
                                          <a:latin typeface="Cambria Math" panose="02040503050406030204" pitchFamily="18" charset="0"/>
                                        </a:rPr>
                                        <m:t>0</m:t>
                                      </m:r>
                                    </m:sub>
                                  </m:sSub>
                                </m:den>
                              </m:f>
                            </m:oMath>
                          </a14:m>
                          <a:r>
                            <a:rPr lang="en-US" altLang="zh-CN" sz="1800" b="0" i="0" u="none" strike="noStrike" dirty="0">
                              <a:solidFill>
                                <a:schemeClr val="tx1"/>
                              </a:solidFill>
                              <a:effectLst/>
                              <a:latin typeface="等线" panose="02010600030101010101" pitchFamily="2" charset="-122"/>
                              <a:ea typeface="等线" panose="02010600030101010101" pitchFamily="2" charset="-122"/>
                            </a:rPr>
                            <a:t> </a:t>
                          </a:r>
                        </a:p>
                      </a:txBody>
                      <a:tcPr marL="7620" marR="7620" marT="7620" marB="0" anchor="ct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0.48=</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5×</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14:m>
                            <m:oMathPara xmlns:m="http://schemas.openxmlformats.org/officeDocument/2006/math">
                              <m:oMathParaPr>
                                <m:jc m:val="centerGroup"/>
                              </m:oMathParaPr>
                              <m:oMath xmlns:m="http://schemas.openxmlformats.org/officeDocument/2006/math">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0.6=</m:t>
                                </m:r>
                                <m:f>
                                  <m:f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fPr>
                                  <m:num>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0.8</m:t>
                                    </m:r>
                                  </m:num>
                                  <m:den>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4×</m:t>
                                    </m:r>
                                    <m:sSub>
                                      <m:sSubPr>
                                        <m:ctrlPr>
                                          <a:rPr lang="en-US" altLang="zh-CN" sz="1800" b="0" i="1" u="none" strike="noStrike" smtClean="0">
                                            <a:solidFill>
                                              <a:schemeClr val="tx1"/>
                                            </a:solidFill>
                                            <a:effectLst/>
                                            <a:latin typeface="Cambria Math" panose="02040503050406030204" pitchFamily="18" charset="0"/>
                                            <a:ea typeface="等线" panose="02010600030101010101" pitchFamily="2" charset="-122"/>
                                          </a:rPr>
                                        </m:ctrlPr>
                                      </m:sSubPr>
                                      <m:e>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𝜏</m:t>
                                        </m:r>
                                      </m:e>
                                      <m:sub>
                                        <m:r>
                                          <a:rPr lang="en-US" altLang="zh-CN" sz="1800" b="0" i="1" u="none" strike="noStrike" smtClean="0">
                                            <a:solidFill>
                                              <a:schemeClr val="tx1"/>
                                            </a:solidFill>
                                            <a:effectLst/>
                                            <a:latin typeface="Cambria Math" panose="02040503050406030204" pitchFamily="18" charset="0"/>
                                            <a:ea typeface="等线" panose="02010600030101010101" pitchFamily="2" charset="-122"/>
                                          </a:rPr>
                                          <m:t>0</m:t>
                                        </m:r>
                                      </m:sub>
                                    </m:sSub>
                                  </m:den>
                                </m:f>
                              </m:oMath>
                            </m:oMathPara>
                          </a14:m>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71362802"/>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919063558"/>
                  </p:ext>
                </p:extLst>
              </p:nvPr>
            </p:nvGraphicFramePr>
            <p:xfrm>
              <a:off x="5294711" y="2655735"/>
              <a:ext cx="6526327" cy="3609721"/>
            </p:xfrm>
            <a:graphic>
              <a:graphicData uri="http://schemas.openxmlformats.org/drawingml/2006/table">
                <a:tbl>
                  <a:tblPr>
                    <a:tableStyleId>{5C22544A-7EE6-4342-B048-85BDC9FD1C3A}</a:tableStyleId>
                  </a:tblPr>
                  <a:tblGrid>
                    <a:gridCol w="3015696">
                      <a:extLst>
                        <a:ext uri="{9D8B030D-6E8A-4147-A177-3AD203B41FA5}">
                          <a16:colId xmlns:a16="http://schemas.microsoft.com/office/drawing/2014/main" val="3103353540"/>
                        </a:ext>
                      </a:extLst>
                    </a:gridCol>
                    <a:gridCol w="1773271">
                      <a:extLst>
                        <a:ext uri="{9D8B030D-6E8A-4147-A177-3AD203B41FA5}">
                          <a16:colId xmlns:a16="http://schemas.microsoft.com/office/drawing/2014/main" val="571030177"/>
                        </a:ext>
                      </a:extLst>
                    </a:gridCol>
                    <a:gridCol w="1737360">
                      <a:extLst>
                        <a:ext uri="{9D8B030D-6E8A-4147-A177-3AD203B41FA5}">
                          <a16:colId xmlns:a16="http://schemas.microsoft.com/office/drawing/2014/main" val="3404537453"/>
                        </a:ext>
                      </a:extLst>
                    </a:gridCol>
                  </a:tblGrid>
                  <a:tr h="520540">
                    <a:tc>
                      <a:txBody>
                        <a:bodyPr/>
                        <a:lstStyle/>
                        <a:p>
                          <a:pPr algn="l" fontAlgn="ctr"/>
                          <a:r>
                            <a:rPr lang="en-US" sz="1800" b="1" u="none" strike="noStrike" dirty="0">
                              <a:solidFill>
                                <a:schemeClr val="accent1"/>
                              </a:solidFill>
                              <a:effectLst/>
                            </a:rPr>
                            <a:t>Distance (m)</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0.8</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2256423"/>
                      </a:ext>
                    </a:extLst>
                  </a:tr>
                  <a:tr h="520540">
                    <a:tc>
                      <a:txBody>
                        <a:bodyPr/>
                        <a:lstStyle/>
                        <a:p>
                          <a:pPr algn="l" fontAlgn="ctr"/>
                          <a:r>
                            <a:rPr lang="en-US" sz="1800" b="1" u="none" strike="noStrike" dirty="0">
                              <a:solidFill>
                                <a:schemeClr val="accent1"/>
                              </a:solidFill>
                              <a:effectLst/>
                            </a:rPr>
                            <a:t>Cells covered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5</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60269926"/>
                      </a:ext>
                    </a:extLst>
                  </a:tr>
                  <a:tr h="520540">
                    <a:tc>
                      <a:txBody>
                        <a:bodyPr/>
                        <a:lstStyle/>
                        <a:p>
                          <a:pPr algn="l" fontAlgn="ctr"/>
                          <a:r>
                            <a:rPr lang="en-US" sz="1800" b="1" u="none" strike="noStrike">
                              <a:solidFill>
                                <a:schemeClr val="accent1"/>
                              </a:solidFill>
                              <a:effectLst/>
                            </a:rPr>
                            <a:t>Time to cover (s)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0.16</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dirty="0">
                              <a:solidFill>
                                <a:schemeClr val="tx1"/>
                              </a:solidFill>
                              <a:effectLst/>
                            </a:rPr>
                            <a:t>1</a:t>
                          </a:r>
                          <a:endParaRPr lang="en-US" altLang="zh-CN" sz="1800" b="0"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49095387"/>
                      </a:ext>
                    </a:extLst>
                  </a:tr>
                  <a:tr h="520540">
                    <a:tc>
                      <a:txBody>
                        <a:bodyPr/>
                        <a:lstStyle/>
                        <a:p>
                          <a:pPr algn="l" fontAlgn="ctr"/>
                          <a:r>
                            <a:rPr lang="en-US" sz="1800" b="1" u="none" strike="noStrike">
                              <a:solidFill>
                                <a:schemeClr val="accent1"/>
                              </a:solidFill>
                              <a:effectLst/>
                            </a:rPr>
                            <a:t>Velocity (m/s)</a:t>
                          </a:r>
                          <a:endParaRPr lang="en-US" sz="1800" b="1" i="0" u="none" strike="noStrike">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pPr algn="ctr" fontAlgn="ctr"/>
                          <a:r>
                            <a:rPr lang="en-US" altLang="zh-CN" sz="1800" u="none" strike="noStrike">
                              <a:solidFill>
                                <a:schemeClr val="tx1"/>
                              </a:solidFill>
                              <a:effectLst/>
                            </a:rPr>
                            <a:t>5</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800" u="none" strike="noStrike">
                              <a:solidFill>
                                <a:schemeClr val="tx1"/>
                              </a:solidFill>
                              <a:effectLst/>
                            </a:rPr>
                            <a:t>4</a:t>
                          </a:r>
                          <a:endParaRPr lang="en-US" altLang="zh-CN" sz="1800" b="0" i="0" u="none" strike="noStrike">
                            <a:solidFill>
                              <a:schemeClr val="tx1"/>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66105156"/>
                      </a:ext>
                    </a:extLst>
                  </a:tr>
                  <a:tr h="704601">
                    <a:tc>
                      <a:txBody>
                        <a:bodyPr/>
                        <a:lstStyle/>
                        <a:p>
                          <a:pPr algn="l" fontAlgn="ctr"/>
                          <a:r>
                            <a:rPr lang="en-US" sz="1800" b="1" u="none" strike="noStrike" dirty="0">
                              <a:solidFill>
                                <a:schemeClr val="accent1"/>
                              </a:solidFill>
                              <a:effectLst/>
                            </a:rPr>
                            <a:t>Time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295690" r="-98288" b="-118103"/>
                          </a:stretch>
                        </a:blipFill>
                      </a:tcPr>
                    </a:tc>
                    <a:tc>
                      <a:txBody>
                        <a:bodyPr/>
                        <a:lstStyle/>
                        <a:p>
                          <a:endParaRPr lang="zh-CN"/>
                        </a:p>
                      </a:txBody>
                      <a:tcPr marL="7620" marR="7620" marT="7620" marB="0" anchor="ctr">
                        <a:blipFill>
                          <a:blip r:embed="rId4"/>
                          <a:stretch>
                            <a:fillRect l="-276491" t="-295690" r="-702" b="-118103"/>
                          </a:stretch>
                        </a:blipFill>
                      </a:tcPr>
                    </a:tc>
                    <a:extLst>
                      <a:ext uri="{0D108BD9-81ED-4DB2-BD59-A6C34878D82A}">
                        <a16:rowId xmlns:a16="http://schemas.microsoft.com/office/drawing/2014/main" val="1131330060"/>
                      </a:ext>
                    </a:extLst>
                  </a:tr>
                  <a:tr h="822960">
                    <a:tc>
                      <a:txBody>
                        <a:bodyPr/>
                        <a:lstStyle/>
                        <a:p>
                          <a:pPr algn="l" fontAlgn="ctr"/>
                          <a:r>
                            <a:rPr lang="en-US" sz="1800" b="1" u="none" strike="noStrike" dirty="0">
                              <a:solidFill>
                                <a:schemeClr val="accent1"/>
                              </a:solidFill>
                              <a:effectLst/>
                            </a:rPr>
                            <a:t>Velocity in our model (1)</a:t>
                          </a:r>
                          <a:endParaRPr lang="en-US" sz="1800" b="1" i="0" u="none" strike="noStrike" dirty="0">
                            <a:solidFill>
                              <a:schemeClr val="accent1"/>
                            </a:solidFill>
                            <a:effectLst/>
                            <a:latin typeface="等线" panose="02010600030101010101" pitchFamily="2" charset="-122"/>
                            <a:ea typeface="等线" panose="02010600030101010101" pitchFamily="2" charset="-122"/>
                          </a:endParaRPr>
                        </a:p>
                      </a:txBody>
                      <a:tcPr marL="7620" marR="7620" marT="7620" marB="0" anchor="ctr">
                        <a:solidFill>
                          <a:schemeClr val="accent1">
                            <a:lumMod val="20000"/>
                            <a:lumOff val="80000"/>
                          </a:schemeClr>
                        </a:solidFill>
                      </a:tcPr>
                    </a:tc>
                    <a:tc>
                      <a:txBody>
                        <a:bodyPr/>
                        <a:lstStyle/>
                        <a:p>
                          <a:endParaRPr lang="zh-CN"/>
                        </a:p>
                      </a:txBody>
                      <a:tcPr marL="7620" marR="7620" marT="7620" marB="0" anchor="ctr">
                        <a:blipFill>
                          <a:blip r:embed="rId4"/>
                          <a:stretch>
                            <a:fillRect l="-169863" t="-340000" r="-98288" b="-1481"/>
                          </a:stretch>
                        </a:blipFill>
                      </a:tcPr>
                    </a:tc>
                    <a:tc>
                      <a:txBody>
                        <a:bodyPr/>
                        <a:lstStyle/>
                        <a:p>
                          <a:endParaRPr lang="zh-CN"/>
                        </a:p>
                      </a:txBody>
                      <a:tcPr marL="7620" marR="7620" marT="7620" marB="0" anchor="ctr">
                        <a:blipFill>
                          <a:blip r:embed="rId4"/>
                          <a:stretch>
                            <a:fillRect l="-276491" t="-340000" r="-702" b="-1481"/>
                          </a:stretch>
                        </a:blipFill>
                      </a:tcPr>
                    </a:tc>
                    <a:extLst>
                      <a:ext uri="{0D108BD9-81ED-4DB2-BD59-A6C34878D82A}">
                        <a16:rowId xmlns:a16="http://schemas.microsoft.com/office/drawing/2014/main" val="2271362802"/>
                      </a:ext>
                    </a:extLst>
                  </a:tr>
                </a:tbl>
              </a:graphicData>
            </a:graphic>
          </p:graphicFrame>
        </mc:Fallback>
      </mc:AlternateContent>
      <p:sp>
        <p:nvSpPr>
          <p:cNvPr id="13" name="文本框 12"/>
          <p:cNvSpPr txBox="1"/>
          <p:nvPr/>
        </p:nvSpPr>
        <p:spPr>
          <a:xfrm>
            <a:off x="5266481" y="2222287"/>
            <a:ext cx="6539696" cy="369332"/>
          </a:xfrm>
          <a:prstGeom prst="rect">
            <a:avLst/>
          </a:prstGeom>
          <a:noFill/>
        </p:spPr>
        <p:txBody>
          <a:bodyPr wrap="square" rtlCol="0">
            <a:spAutoFit/>
          </a:bodyPr>
          <a:lstStyle/>
          <a:p>
            <a:pPr algn="ctr"/>
            <a:r>
              <a:rPr lang="en-US" altLang="zh-CN" dirty="0"/>
              <a:t>Examples of our definitions for </a:t>
            </a:r>
            <a:r>
              <a:rPr lang="en-US" altLang="zh-CN" b="1" dirty="0"/>
              <a:t>time</a:t>
            </a:r>
            <a:r>
              <a:rPr lang="en-US" altLang="zh-CN" dirty="0"/>
              <a:t> and </a:t>
            </a:r>
            <a:r>
              <a:rPr lang="en-US" altLang="zh-CN" b="1" dirty="0"/>
              <a:t>velocity</a:t>
            </a:r>
            <a:endParaRPr lang="zh-CN" altLang="en-US" dirty="0"/>
          </a:p>
        </p:txBody>
      </p:sp>
      <p:sp>
        <p:nvSpPr>
          <p:cNvPr id="14" name="任意多边形 19">
            <a:hlinkClick r:id="rId5" action="ppaction://hlinksldjump"/>
            <a:extLst>
              <a:ext uri="{FF2B5EF4-FFF2-40B4-BE49-F238E27FC236}">
                <a16:creationId xmlns:a16="http://schemas.microsoft.com/office/drawing/2014/main" id="{9E561D0E-C979-4898-942C-6FAFDF807159}"/>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CFAE88A-1BF0-4384-8BD8-8BF5D0570C96}"/>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7</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97919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lt"/>
              </a:rPr>
              <a:t>Part 2</a:t>
            </a:r>
            <a:br>
              <a:rPr lang="en-US" altLang="zh-CN" b="1" dirty="0">
                <a:latin typeface="+mj-lt"/>
              </a:rPr>
            </a:br>
            <a:r>
              <a:rPr lang="en-US" altLang="zh-CN" b="1" dirty="0">
                <a:latin typeface="+mj-lt"/>
              </a:rPr>
              <a:t>Analysis of the problem</a:t>
            </a:r>
            <a:endParaRPr lang="zh-CN" altLang="en-US" b="1" dirty="0">
              <a:latin typeface="+mj-lt"/>
            </a:endParaRPr>
          </a:p>
        </p:txBody>
      </p:sp>
      <p:sp>
        <p:nvSpPr>
          <p:cNvPr id="3" name="文本占位符 2"/>
          <p:cNvSpPr>
            <a:spLocks noGrp="1"/>
          </p:cNvSpPr>
          <p:nvPr>
            <p:ph type="body" idx="1"/>
          </p:nvPr>
        </p:nvSpPr>
        <p:spPr/>
        <p:txBody>
          <a:bodyPr/>
          <a:lstStyle/>
          <a:p>
            <a:r>
              <a:rPr lang="en-US" altLang="zh-CN" b="1" dirty="0">
                <a:latin typeface="+mj-lt"/>
              </a:rPr>
              <a:t>IMMC22768821</a:t>
            </a:r>
            <a:endParaRPr lang="zh-CN" altLang="en-US" b="1" dirty="0">
              <a:latin typeface="+mj-lt"/>
            </a:endParaRPr>
          </a:p>
        </p:txBody>
      </p:sp>
      <p:sp>
        <p:nvSpPr>
          <p:cNvPr id="9" name="任意多边形 19">
            <a:hlinkClick r:id="rId2" action="ppaction://hlinksldjump"/>
            <a:extLst>
              <a:ext uri="{FF2B5EF4-FFF2-40B4-BE49-F238E27FC236}">
                <a16:creationId xmlns:a16="http://schemas.microsoft.com/office/drawing/2014/main" id="{97F9AC06-EF7F-46D9-88CE-F6D61D5451C2}"/>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B63D6DA-1E92-4AF1-B249-657C3EE9EBF3}"/>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8</a:t>
            </a:fld>
            <a:endParaRPr lang="zh-CN" altLang="en-US" sz="1200" b="1" dirty="0">
              <a:solidFill>
                <a:schemeClr val="accent1"/>
              </a:solidFill>
              <a:latin typeface="+mj-lt"/>
            </a:endParaRPr>
          </a:p>
        </p:txBody>
      </p:sp>
    </p:spTree>
    <p:extLst>
      <p:ext uri="{BB962C8B-B14F-4D97-AF65-F5344CB8AC3E}">
        <p14:creationId xmlns:p14="http://schemas.microsoft.com/office/powerpoint/2010/main" val="163578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069" y="2242723"/>
            <a:ext cx="9525862" cy="3619121"/>
          </a:xfrm>
          <a:prstGeom prst="rect">
            <a:avLst/>
          </a:prstGeom>
        </p:spPr>
      </p:pic>
      <p:sp>
        <p:nvSpPr>
          <p:cNvPr id="6" name="标题 1">
            <a:extLst>
              <a:ext uri="{FF2B5EF4-FFF2-40B4-BE49-F238E27FC236}">
                <a16:creationId xmlns:a16="http://schemas.microsoft.com/office/drawing/2014/main" id="{A0B3F62F-3124-4B60-9392-B13573C58376}"/>
              </a:ext>
            </a:extLst>
          </p:cNvPr>
          <p:cNvSpPr>
            <a:spLocks noGrp="1"/>
          </p:cNvSpPr>
          <p:nvPr>
            <p:ph type="title"/>
          </p:nvPr>
        </p:nvSpPr>
        <p:spPr/>
        <p:txBody>
          <a:bodyPr anchor="ctr"/>
          <a:lstStyle/>
          <a:p>
            <a:r>
              <a:rPr lang="en-US" altLang="zh-CN" noProof="0" dirty="0">
                <a:solidFill>
                  <a:prstClr val="white"/>
                </a:solidFill>
                <a:latin typeface="Times New Roman" panose="02020603050405020304" pitchFamily="18" charset="0"/>
                <a:cs typeface="Times New Roman" panose="02020603050405020304" pitchFamily="18" charset="0"/>
              </a:rPr>
              <a:t>Overview of math model</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4396740" y="5861844"/>
            <a:ext cx="3398520" cy="307777"/>
          </a:xfrm>
          <a:prstGeom prst="rect">
            <a:avLst/>
          </a:prstGeom>
          <a:noFill/>
        </p:spPr>
        <p:txBody>
          <a:bodyPr wrap="square" rtlCol="0">
            <a:spAutoFit/>
          </a:bodyPr>
          <a:lstStyle/>
          <a:p>
            <a:pPr algn="ctr"/>
            <a:r>
              <a:rPr lang="en-US" altLang="zh-CN" sz="1400" b="1" dirty="0">
                <a:solidFill>
                  <a:schemeClr val="accent1"/>
                </a:solidFill>
              </a:rPr>
              <a:t>Fig. Overview of our model</a:t>
            </a:r>
            <a:endParaRPr lang="zh-CN" altLang="en-US" sz="1400" b="1" dirty="0">
              <a:solidFill>
                <a:schemeClr val="accent1"/>
              </a:solidFill>
            </a:endParaRPr>
          </a:p>
        </p:txBody>
      </p:sp>
      <p:sp>
        <p:nvSpPr>
          <p:cNvPr id="10" name="任意多边形 19">
            <a:hlinkClick r:id="rId3" action="ppaction://hlinksldjump"/>
            <a:extLst>
              <a:ext uri="{FF2B5EF4-FFF2-40B4-BE49-F238E27FC236}">
                <a16:creationId xmlns:a16="http://schemas.microsoft.com/office/drawing/2014/main" id="{C8CF78A4-9FDC-4B67-9C20-CE91C6EFCD75}"/>
              </a:ext>
            </a:extLst>
          </p:cNvPr>
          <p:cNvSpPr/>
          <p:nvPr/>
        </p:nvSpPr>
        <p:spPr>
          <a:xfrm flipH="1">
            <a:off x="0" y="6602984"/>
            <a:ext cx="565325" cy="255016"/>
          </a:xfrm>
          <a:custGeom>
            <a:avLst/>
            <a:gdLst>
              <a:gd name="connsiteX0" fmla="*/ 2407920 w 3614928"/>
              <a:gd name="connsiteY0" fmla="*/ 312420 h 1630680"/>
              <a:gd name="connsiteX1" fmla="*/ 2910840 w 3614928"/>
              <a:gd name="connsiteY1" fmla="*/ 815340 h 1630680"/>
              <a:gd name="connsiteX2" fmla="*/ 2407920 w 3614928"/>
              <a:gd name="connsiteY2" fmla="*/ 1318260 h 1630680"/>
              <a:gd name="connsiteX3" fmla="*/ 2407920 w 3614928"/>
              <a:gd name="connsiteY3" fmla="*/ 1066800 h 1630680"/>
              <a:gd name="connsiteX4" fmla="*/ 704088 w 3614928"/>
              <a:gd name="connsiteY4" fmla="*/ 1066800 h 1630680"/>
              <a:gd name="connsiteX5" fmla="*/ 704088 w 3614928"/>
              <a:gd name="connsiteY5" fmla="*/ 563880 h 1630680"/>
              <a:gd name="connsiteX6" fmla="*/ 2407920 w 3614928"/>
              <a:gd name="connsiteY6" fmla="*/ 563880 h 1630680"/>
              <a:gd name="connsiteX7" fmla="*/ 3614928 w 3614928"/>
              <a:gd name="connsiteY7" fmla="*/ 0 h 1630680"/>
              <a:gd name="connsiteX8" fmla="*/ 0 w 3614928"/>
              <a:gd name="connsiteY8" fmla="*/ 0 h 1630680"/>
              <a:gd name="connsiteX9" fmla="*/ 0 w 3614928"/>
              <a:gd name="connsiteY9" fmla="*/ 1630680 h 1630680"/>
              <a:gd name="connsiteX10" fmla="*/ 3614928 w 3614928"/>
              <a:gd name="connsiteY10" fmla="*/ 1630680 h 16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4928" h="1630680">
                <a:moveTo>
                  <a:pt x="2407920" y="312420"/>
                </a:moveTo>
                <a:lnTo>
                  <a:pt x="2910840" y="815340"/>
                </a:lnTo>
                <a:lnTo>
                  <a:pt x="2407920" y="1318260"/>
                </a:lnTo>
                <a:lnTo>
                  <a:pt x="2407920" y="1066800"/>
                </a:lnTo>
                <a:lnTo>
                  <a:pt x="704088" y="1066800"/>
                </a:lnTo>
                <a:lnTo>
                  <a:pt x="704088" y="563880"/>
                </a:lnTo>
                <a:lnTo>
                  <a:pt x="2407920" y="563880"/>
                </a:lnTo>
                <a:close/>
                <a:moveTo>
                  <a:pt x="3614928" y="0"/>
                </a:moveTo>
                <a:lnTo>
                  <a:pt x="0" y="0"/>
                </a:lnTo>
                <a:lnTo>
                  <a:pt x="0" y="1630680"/>
                </a:lnTo>
                <a:lnTo>
                  <a:pt x="3614928" y="16306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2FB5D14-54CB-417A-97FA-C016D923E2CA}"/>
              </a:ext>
            </a:extLst>
          </p:cNvPr>
          <p:cNvSpPr txBox="1"/>
          <p:nvPr/>
        </p:nvSpPr>
        <p:spPr>
          <a:xfrm>
            <a:off x="11801475" y="6478893"/>
            <a:ext cx="261610" cy="276999"/>
          </a:xfrm>
          <a:prstGeom prst="rect">
            <a:avLst/>
          </a:prstGeom>
          <a:noFill/>
        </p:spPr>
        <p:txBody>
          <a:bodyPr wrap="none" rtlCol="0">
            <a:spAutoFit/>
          </a:bodyPr>
          <a:lstStyle/>
          <a:p>
            <a:fld id="{13333D0E-341A-4507-984A-206C8CB11A33}" type="slidenum">
              <a:rPr lang="zh-CN" altLang="en-US" sz="1200" b="1" smtClean="0">
                <a:solidFill>
                  <a:schemeClr val="accent1"/>
                </a:solidFill>
                <a:latin typeface="+mj-lt"/>
              </a:rPr>
              <a:t>9</a:t>
            </a:fld>
            <a:endParaRPr lang="zh-CN" altLang="en-US" sz="1200" b="1" dirty="0">
              <a:solidFill>
                <a:schemeClr val="accent1"/>
              </a:solidFill>
              <a:latin typeface="+mj-lt"/>
            </a:endParaRPr>
          </a:p>
        </p:txBody>
      </p:sp>
    </p:spTree>
    <p:extLst>
      <p:ext uri="{BB962C8B-B14F-4D97-AF65-F5344CB8AC3E}">
        <p14:creationId xmlns:p14="http://schemas.microsoft.com/office/powerpoint/2010/main" val="3884994911"/>
      </p:ext>
    </p:extLst>
  </p:cSld>
  <p:clrMapOvr>
    <a:masterClrMapping/>
  </p:clrMapOvr>
</p:sld>
</file>

<file path=ppt/theme/theme1.xml><?xml version="1.0" encoding="utf-8"?>
<a:theme xmlns:a="http://schemas.openxmlformats.org/drawingml/2006/main" name="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1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2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4.xml><?xml version="1.0" encoding="utf-8"?>
<a:theme xmlns:a="http://schemas.openxmlformats.org/drawingml/2006/main" name="3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5.xml><?xml version="1.0" encoding="utf-8"?>
<a:theme xmlns:a="http://schemas.openxmlformats.org/drawingml/2006/main" name="5_引用">
  <a:themeElements>
    <a:clrScheme name="自定义 3">
      <a:dk1>
        <a:srgbClr val="FFFFFF"/>
      </a:dk1>
      <a:lt1>
        <a:srgbClr val="000000"/>
      </a:lt1>
      <a:dk2>
        <a:srgbClr val="FFFFFF"/>
      </a:dk2>
      <a:lt2>
        <a:srgbClr val="000000"/>
      </a:lt2>
      <a:accent1>
        <a:srgbClr val="21048A"/>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stOOrz">
      <a:majorFont>
        <a:latin typeface="Times New Roman"/>
        <a:ea typeface="宋体"/>
        <a:cs typeface=""/>
      </a:majorFont>
      <a:minorFont>
        <a:latin typeface="Times New Roman"/>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1250</TotalTime>
  <Words>3346</Words>
  <Application>Microsoft Office PowerPoint</Application>
  <PresentationFormat>宽屏</PresentationFormat>
  <Paragraphs>556</Paragraphs>
  <Slides>59</Slides>
  <Notes>47</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2</vt:i4>
      </vt:variant>
      <vt:variant>
        <vt:lpstr>幻灯片标题</vt:lpstr>
      </vt:variant>
      <vt:variant>
        <vt:i4>59</vt:i4>
      </vt:variant>
    </vt:vector>
  </HeadingPairs>
  <TitlesOfParts>
    <vt:vector size="77" baseType="lpstr">
      <vt:lpstr>宋体</vt:lpstr>
      <vt:lpstr>Calibri</vt:lpstr>
      <vt:lpstr>Century Gothic</vt:lpstr>
      <vt:lpstr>Edwardian Script ITC</vt:lpstr>
      <vt:lpstr>Wingdings</vt:lpstr>
      <vt:lpstr>等线</vt:lpstr>
      <vt:lpstr>Wingdings 2</vt:lpstr>
      <vt:lpstr>Colonna MT</vt:lpstr>
      <vt:lpstr>Cambria Math</vt:lpstr>
      <vt:lpstr>Consolas</vt:lpstr>
      <vt:lpstr>Times New Roman</vt:lpstr>
      <vt:lpstr>引用</vt:lpstr>
      <vt:lpstr>1_引用</vt:lpstr>
      <vt:lpstr>2_引用</vt:lpstr>
      <vt:lpstr>3_引用</vt:lpstr>
      <vt:lpstr>5_引用</vt:lpstr>
      <vt:lpstr>AxMath</vt:lpstr>
      <vt:lpstr>Equation.AxMath</vt:lpstr>
      <vt:lpstr> The Optimal Boarding &amp; Disembarking Method</vt:lpstr>
      <vt:lpstr>Table of Contents</vt:lpstr>
      <vt:lpstr>Part 1 The structure of our model</vt:lpstr>
      <vt:lpstr>Model Analysis &amp; Structure</vt:lpstr>
      <vt:lpstr>Model Analysis &amp; Structure</vt:lpstr>
      <vt:lpstr>Critical Assumptions</vt:lpstr>
      <vt:lpstr>Definitions</vt:lpstr>
      <vt:lpstr>Part 2 Analysis of the problem</vt:lpstr>
      <vt:lpstr>Overview of math model</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Regular States)</vt:lpstr>
      <vt:lpstr>Total Boarding Time (Under Crowded States)</vt:lpstr>
      <vt:lpstr>Total Boarding Time (Under Crowded States)</vt:lpstr>
      <vt:lpstr>Total Boarding Time (Under Crowded States)</vt:lpstr>
      <vt:lpstr>Total Boarding Time (Under Crowded States)</vt:lpstr>
      <vt:lpstr>Total Boarding Time (Under Crowded States)</vt:lpstr>
      <vt:lpstr>Total Boarding Time (Total time)</vt:lpstr>
      <vt:lpstr>Total Boarding Time (Total time)</vt:lpstr>
      <vt:lpstr>Part 3 Optimization and Its Applications (Disembarking)</vt:lpstr>
      <vt:lpstr>Vertical Optimization (Parallelity)</vt:lpstr>
      <vt:lpstr>Vertical Optimization (Parallelity)</vt:lpstr>
      <vt:lpstr>Vertical Optimization (Parallelity)</vt:lpstr>
      <vt:lpstr>Modelling &amp; Optimization of Disembarking</vt:lpstr>
      <vt:lpstr>Horizontal Optimization (Satisfactory Index)</vt:lpstr>
      <vt:lpstr>PowerPoint 演示文稿</vt:lpstr>
      <vt:lpstr>Results of Simulation</vt:lpstr>
      <vt:lpstr>Part 4 Sensitivity Analysis</vt:lpstr>
      <vt:lpstr>Sensitivity Analysis</vt:lpstr>
      <vt:lpstr>Sensitivity Analysis</vt:lpstr>
      <vt:lpstr>Part 5 Extensions of Our Model</vt:lpstr>
      <vt:lpstr>Application to Different Aircrafts (Coordinates)</vt:lpstr>
      <vt:lpstr>Application to Different Aircrafts (Coordinates)</vt:lpstr>
      <vt:lpstr>Application to Different Aircrafts (Optimisation)</vt:lpstr>
      <vt:lpstr>Application to Different Aircrafts (Optimisation)</vt:lpstr>
      <vt:lpstr>Application to Different Aircrafts (Conclusions)</vt:lpstr>
      <vt:lpstr>Application to Different Aircrafts (Conclusions)</vt:lpstr>
      <vt:lpstr>Part 6 Conclusion &amp; Reflection </vt:lpstr>
      <vt:lpstr>Strengths &amp; Weaknesses</vt:lpstr>
      <vt:lpstr>Thanks For Listening!</vt:lpstr>
      <vt:lpstr>Part 7 Appendix</vt:lpstr>
      <vt:lpstr>Hyperlinks</vt:lpstr>
      <vt:lpstr>Justification for the Assumption</vt:lpstr>
      <vt:lpstr>Using Matrixes to describe passenger states</vt:lpstr>
      <vt:lpstr>Mathematical (Algebraic) Simplifications</vt:lpstr>
      <vt:lpstr>The essence behind our mathematical model</vt:lpstr>
      <vt:lpstr>The reasons behind parallelity</vt:lpstr>
      <vt:lpstr>The core of the disembarking task</vt:lpstr>
      <vt:lpstr>Horizontal Optimization (Satisfactory Index)</vt:lpstr>
      <vt:lpstr>Sensitivity Analysis</vt:lpstr>
      <vt:lpstr>Sensitivity Analysis</vt:lpstr>
      <vt:lpstr>Sensitivity Analysis</vt:lpstr>
      <vt:lpstr>Sensitivity Analysis</vt:lpstr>
      <vt:lpstr>Sensitivity Analysis</vt:lpstr>
      <vt:lpstr>Sensitivity Analysis</vt:lpstr>
      <vt:lpstr>Block division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IMMC 22768821</dc:title>
  <dc:creator>stOOrz</dc:creator>
  <cp:lastModifiedBy>Shao Eason</cp:lastModifiedBy>
  <cp:revision>266</cp:revision>
  <dcterms:created xsi:type="dcterms:W3CDTF">2022-04-09T13:58:34Z</dcterms:created>
  <dcterms:modified xsi:type="dcterms:W3CDTF">2022-04-18T14:32:19Z</dcterms:modified>
</cp:coreProperties>
</file>